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45"/>
  </p:notesMasterIdLst>
  <p:sldIdLst>
    <p:sldId id="256" r:id="rId3"/>
    <p:sldId id="257" r:id="rId4"/>
    <p:sldId id="258" r:id="rId5"/>
    <p:sldId id="259" r:id="rId6"/>
    <p:sldId id="262" r:id="rId7"/>
    <p:sldId id="260" r:id="rId8"/>
    <p:sldId id="261" r:id="rId9"/>
    <p:sldId id="298" r:id="rId10"/>
    <p:sldId id="264" r:id="rId11"/>
    <p:sldId id="266" r:id="rId12"/>
    <p:sldId id="267" r:id="rId13"/>
    <p:sldId id="268" r:id="rId14"/>
    <p:sldId id="269" r:id="rId15"/>
    <p:sldId id="270" r:id="rId16"/>
    <p:sldId id="265" r:id="rId17"/>
    <p:sldId id="271" r:id="rId18"/>
    <p:sldId id="272" r:id="rId19"/>
    <p:sldId id="274" r:id="rId20"/>
    <p:sldId id="275" r:id="rId21"/>
    <p:sldId id="273" r:id="rId22"/>
    <p:sldId id="276" r:id="rId23"/>
    <p:sldId id="277" r:id="rId24"/>
    <p:sldId id="279" r:id="rId25"/>
    <p:sldId id="278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6" r:id="rId39"/>
    <p:sldId id="292" r:id="rId40"/>
    <p:sldId id="297" r:id="rId41"/>
    <p:sldId id="293" r:id="rId42"/>
    <p:sldId id="294" r:id="rId43"/>
    <p:sldId id="295" r:id="rId44"/>
  </p:sldIdLst>
  <p:sldSz cx="12192000" cy="6858000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Noto Sans" panose="020B0502040504020204" pitchFamily="34" charset="0"/>
      <p:regular r:id="rId50"/>
      <p:bold r:id="rId51"/>
      <p:italic r:id="rId52"/>
      <p:boldItalic r:id="rId53"/>
    </p:embeddedFont>
    <p:embeddedFont>
      <p:font typeface="여기어때 잘난체" panose="020B0600000101010101" pitchFamily="50" charset="-127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FF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2" y="1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16ef90efe_3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2216ef90efe_3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216ef90efe_2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g2216ef90efe_2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216ef90efe_25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2216ef90efe_25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216ef90efe_4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2216ef90efe_4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216ef90efe_76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2216ef90efe_7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216ef90efe_25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2216ef90efe_25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216ef90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2216ef90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216ef90efe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2216ef90efe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218915e8c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2218915e8c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218915e8c3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2218915e8c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216ef90efe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2216ef90efe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2174a4abcd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22174a4abcd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2174a4abcd_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g22174a4abcd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2174a4abcd_6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g22174a4abcd_6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2174a4abcd_6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55875" tIns="55875" rIns="55875" bIns="558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g22174a4abcd_6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216ef90efe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g2216ef90efe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216ef90efe_7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g2216ef90efe_7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216ef90efe_7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2216ef90efe_7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216ef90efe_7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g2216ef90efe_7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216ef90efe_6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216ef90efe_6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216ef90efe_7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2216ef90efe_7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216ef90efe_7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g2216ef90efe_7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3f8074527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g23f8074527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3f8074527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g23f8074527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3f80745279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g23f80745279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3f80745279_1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g23f80745279_1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3f8074527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g23f8074527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3f8074527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g23f8074527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45933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3f80745279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g23f80745279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3f80745279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g23f80745279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5734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16ef90efe_6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2216ef90efe_6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3f80745279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g23f8074527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216ef90efe_7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g2216ef90efe_7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216ef90efe_7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g2216ef90efe_7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216ef90efe_6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2216ef90efe_6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16ef90efe_6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2216ef90efe_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216ef90e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2216ef90e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9822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9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title"/>
          </p:nvPr>
        </p:nvSpPr>
        <p:spPr>
          <a:xfrm>
            <a:off x="481542" y="2937933"/>
            <a:ext cx="518160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  <a:defRPr sz="27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300"/>
              <a:buNone/>
              <a:defRPr sz="13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492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1pPr>
            <a:lvl2pPr marL="914400" lvl="1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marL="1371600" lvl="2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2"/>
          </p:nvPr>
        </p:nvSpPr>
        <p:spPr>
          <a:xfrm>
            <a:off x="3098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492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1pPr>
            <a:lvl2pPr marL="914400" lvl="1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2pPr>
            <a:lvl3pPr marL="1371600" lvl="2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body" idx="2"/>
          </p:nvPr>
        </p:nvSpPr>
        <p:spPr>
          <a:xfrm>
            <a:off x="304800" y="1449917"/>
            <a:ext cx="2693459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marL="914400" lvl="1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4pPr>
            <a:lvl5pPr marL="2286000" lvl="4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5pPr>
            <a:lvl6pPr marL="2743200" lvl="5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6pPr>
            <a:lvl7pPr marL="3200400" lvl="6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7pPr>
            <a:lvl8pPr marL="3657600" lvl="7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8pPr>
            <a:lvl9pPr marL="4114800" lvl="8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body" idx="3"/>
          </p:nvPr>
        </p:nvSpPr>
        <p:spPr>
          <a:xfrm>
            <a:off x="3096683" y="1023409"/>
            <a:ext cx="2694517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4"/>
          </p:nvPr>
        </p:nvSpPr>
        <p:spPr>
          <a:xfrm>
            <a:off x="3096683" y="1449917"/>
            <a:ext cx="2694517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1pPr>
            <a:lvl2pPr marL="914400" lvl="1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 sz="1200"/>
            </a:lvl3pPr>
            <a:lvl4pPr marL="1828800" lvl="3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4pPr>
            <a:lvl5pPr marL="2286000" lvl="4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5pPr>
            <a:lvl6pPr marL="2743200" lvl="5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6pPr>
            <a:lvl7pPr marL="3200400" lvl="6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7pPr>
            <a:lvl8pPr marL="3657600" lvl="7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8pPr>
            <a:lvl9pPr marL="4114800" lvl="8" indent="-2984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�"/>
              <a:defRPr sz="1100"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sz="13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2383367" y="182033"/>
            <a:ext cx="3407833" cy="390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619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�"/>
              <a:defRPr sz="2100"/>
            </a:lvl1pPr>
            <a:lvl2pPr marL="914400" lvl="1" indent="-34925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Char char="�"/>
              <a:defRPr sz="1900"/>
            </a:lvl2pPr>
            <a:lvl3pPr marL="1371600" lvl="2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3pPr>
            <a:lvl4pPr marL="1828800" lvl="3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4pPr>
            <a:lvl5pPr marL="2286000" lvl="4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5pPr>
            <a:lvl6pPr marL="2743200" lvl="5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6pPr>
            <a:lvl7pPr marL="3200400" lvl="6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7pPr>
            <a:lvl8pPr marL="3657600" lvl="7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8pPr>
            <a:lvl9pPr marL="4114800" lvl="8" indent="-3111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Char char="�"/>
              <a:defRPr sz="1300"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body" idx="2"/>
          </p:nvPr>
        </p:nvSpPr>
        <p:spPr>
          <a:xfrm>
            <a:off x="304800" y="956733"/>
            <a:ext cx="2005542" cy="312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oto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  <a:defRPr sz="1300" b="1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>
            <a:spLocks noGrp="1"/>
          </p:cNvSpPr>
          <p:nvPr>
            <p:ph type="pic" idx="2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22"/>
          <p:cNvSpPr txBox="1">
            <a:spLocks noGrp="1"/>
          </p:cNvSpPr>
          <p:nvPr>
            <p:ph type="body" idx="1"/>
          </p:nvPr>
        </p:nvSpPr>
        <p:spPr>
          <a:xfrm>
            <a:off x="1194859" y="3578225"/>
            <a:ext cx="3657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body" idx="1"/>
          </p:nvPr>
        </p:nvSpPr>
        <p:spPr>
          <a:xfrm rot="5400000">
            <a:off x="1539346" y="-167746"/>
            <a:ext cx="3017309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 rot="5400000">
            <a:off x="3154892" y="1447800"/>
            <a:ext cx="390101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xfrm rot="5400000">
            <a:off x="360892" y="127000"/>
            <a:ext cx="3901017" cy="4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3pPr>
            <a:lvl4pPr marL="1828800" lvl="3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4pPr>
            <a:lvl5pPr marL="2286000" lvl="4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5pPr>
            <a:lvl6pPr marL="2743200" lvl="5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6pPr>
            <a:lvl7pPr marL="3200400" lvl="6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7pPr>
            <a:lvl8pPr marL="3657600" lvl="7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8pPr>
            <a:lvl9pPr marL="4114800" lvl="8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�"/>
              <a:defRPr/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Noto Sans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Noto Sans"/>
              <a:buNone/>
              <a:defRPr sz="4400" b="1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Calibri"/>
              <a:buNone/>
              <a:defRPr sz="2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t" anchorCtr="0">
            <a:normAutofit/>
          </a:bodyPr>
          <a:lstStyle>
            <a:lvl1pPr marL="457200" marR="0" lvl="0" indent="-3619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�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92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�"/>
              <a:defRPr sz="1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�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11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�"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9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9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75" rIns="60950" bIns="304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milegate.com/ko/" TargetMode="External"/><Relationship Id="rId13" Type="http://schemas.openxmlformats.org/officeDocument/2006/relationships/hyperlink" Target="https://news.mt.co.kr/mtview.php?no=2023040609445589396" TargetMode="External"/><Relationship Id="rId18" Type="http://schemas.openxmlformats.org/officeDocument/2006/relationships/hyperlink" Target="https://www.deepnoid.com/" TargetMode="External"/><Relationship Id="rId3" Type="http://schemas.openxmlformats.org/officeDocument/2006/relationships/hyperlink" Target="https://platum.kr/archives/180820" TargetMode="External"/><Relationship Id="rId7" Type="http://schemas.openxmlformats.org/officeDocument/2006/relationships/hyperlink" Target="https://smilegate.ai/" TargetMode="External"/><Relationship Id="rId12" Type="http://schemas.openxmlformats.org/officeDocument/2006/relationships/hyperlink" Target="https://biz.chosun.com/industry/company/2022/08/04/CDGBOCX6RZHWDASFWU2VNR5NCA/" TargetMode="External"/><Relationship Id="rId17" Type="http://schemas.openxmlformats.org/officeDocument/2006/relationships/hyperlink" Target="https://www.upstage.ai/events" TargetMode="External"/><Relationship Id="rId2" Type="http://schemas.openxmlformats.org/officeDocument/2006/relationships/notesSlide" Target="../notesSlides/notesSlide41.xml"/><Relationship Id="rId16" Type="http://schemas.openxmlformats.org/officeDocument/2006/relationships/hyperlink" Target="https://careers.upstage.ai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smilegate-ai" TargetMode="External"/><Relationship Id="rId11" Type="http://schemas.openxmlformats.org/officeDocument/2006/relationships/hyperlink" Target="https://www.psnews.co.kr/news/articleView.html?idxno=2012032" TargetMode="External"/><Relationship Id="rId5" Type="http://schemas.openxmlformats.org/officeDocument/2006/relationships/hyperlink" Target="https://paili.tistory.com/331" TargetMode="External"/><Relationship Id="rId15" Type="http://schemas.openxmlformats.org/officeDocument/2006/relationships/hyperlink" Target="https://www.upstage.ai/" TargetMode="External"/><Relationship Id="rId10" Type="http://schemas.openxmlformats.org/officeDocument/2006/relationships/hyperlink" Target="https://www.thedailypost.kr/news/articleView.html?idxno=89014" TargetMode="External"/><Relationship Id="rId4" Type="http://schemas.openxmlformats.org/officeDocument/2006/relationships/hyperlink" Target="https://blog.naver.com/wantedlab/222707287969" TargetMode="External"/><Relationship Id="rId9" Type="http://schemas.openxmlformats.org/officeDocument/2006/relationships/hyperlink" Target="https://hanabank.recruiter.co.kr/appsite/company/index" TargetMode="External"/><Relationship Id="rId14" Type="http://schemas.openxmlformats.org/officeDocument/2006/relationships/hyperlink" Target="https://www.upinews.kr/newsView/upi202304280017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/>
          <p:nvPr/>
        </p:nvSpPr>
        <p:spPr>
          <a:xfrm rot="-5400000" flipH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60" name="Google Shape;160;p25"/>
          <p:cNvSpPr/>
          <p:nvPr/>
        </p:nvSpPr>
        <p:spPr>
          <a:xfrm rot="-54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7BC717-57EC-ED5D-2CE7-96FB59048212}"/>
              </a:ext>
            </a:extLst>
          </p:cNvPr>
          <p:cNvGrpSpPr/>
          <p:nvPr/>
        </p:nvGrpSpPr>
        <p:grpSpPr>
          <a:xfrm>
            <a:off x="3389850" y="2774700"/>
            <a:ext cx="5412300" cy="1308600"/>
            <a:chOff x="3389850" y="2280100"/>
            <a:chExt cx="5412300" cy="1308600"/>
          </a:xfrm>
        </p:grpSpPr>
        <p:sp>
          <p:nvSpPr>
            <p:cNvPr id="161" name="Google Shape;161;p25"/>
            <p:cNvSpPr txBox="1"/>
            <p:nvPr/>
          </p:nvSpPr>
          <p:spPr>
            <a:xfrm>
              <a:off x="3389850" y="2280100"/>
              <a:ext cx="5412300" cy="83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200" dirty="0">
                  <a:solidFill>
                    <a:srgbClr val="2A2A2A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Black"/>
                  <a:sym typeface="Noto Sans Black"/>
                </a:rPr>
                <a:t>AI </a:t>
              </a:r>
              <a:r>
                <a:rPr lang="en-US" sz="5200" dirty="0" err="1">
                  <a:solidFill>
                    <a:srgbClr val="2A2A2A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Black"/>
                  <a:sym typeface="Noto Sans Black"/>
                </a:rPr>
                <a:t>기업</a:t>
              </a:r>
              <a:r>
                <a:rPr lang="en-US" sz="5200" dirty="0">
                  <a:solidFill>
                    <a:srgbClr val="2A2A2A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Black"/>
                  <a:sym typeface="Noto Sans Black"/>
                </a:rPr>
                <a:t> </a:t>
              </a:r>
              <a:r>
                <a:rPr lang="en-US" sz="5200" dirty="0" err="1">
                  <a:solidFill>
                    <a:srgbClr val="2A2A2A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Black"/>
                  <a:sym typeface="Noto Sans Black"/>
                </a:rPr>
                <a:t>기술</a:t>
              </a:r>
              <a:r>
                <a:rPr lang="en-US" sz="5200" dirty="0">
                  <a:solidFill>
                    <a:srgbClr val="2A2A2A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Black"/>
                  <a:sym typeface="Noto Sans Black"/>
                </a:rPr>
                <a:t> </a:t>
              </a:r>
              <a:r>
                <a:rPr lang="en-US" sz="5200" dirty="0" err="1">
                  <a:solidFill>
                    <a:srgbClr val="2A2A2A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Black"/>
                  <a:sym typeface="Noto Sans Black"/>
                </a:rPr>
                <a:t>동향</a:t>
              </a:r>
              <a:endParaRPr sz="5200" b="0" i="0" u="none" strike="noStrike" cap="none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endParaRPr>
            </a:p>
          </p:txBody>
        </p:sp>
        <p:sp>
          <p:nvSpPr>
            <p:cNvPr id="162" name="Google Shape;162;p25"/>
            <p:cNvSpPr txBox="1"/>
            <p:nvPr/>
          </p:nvSpPr>
          <p:spPr>
            <a:xfrm>
              <a:off x="4301850" y="3188500"/>
              <a:ext cx="3588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포스코</a:t>
              </a:r>
              <a:r>
                <a:rPr lang="en-US" dirty="0"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 </a:t>
              </a:r>
              <a:r>
                <a:rPr lang="en-US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청년</a:t>
              </a:r>
              <a:r>
                <a:rPr lang="en-US" dirty="0"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 AI · Big Data </a:t>
              </a:r>
              <a:r>
                <a:rPr lang="en-US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아카데미</a:t>
              </a:r>
              <a:r>
                <a:rPr lang="en-US" dirty="0"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 22기</a:t>
              </a:r>
              <a:endParaRPr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sp>
        <p:nvSpPr>
          <p:cNvPr id="163" name="Google Shape;163;p25"/>
          <p:cNvSpPr txBox="1"/>
          <p:nvPr/>
        </p:nvSpPr>
        <p:spPr>
          <a:xfrm>
            <a:off x="6813755" y="5798725"/>
            <a:ext cx="4692395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ea"/>
                <a:ea typeface="+mn-ea"/>
                <a:cs typeface="Noto Sans"/>
                <a:sym typeface="Noto Sans"/>
              </a:rPr>
              <a:t>A1조 </a:t>
            </a:r>
            <a:r>
              <a:rPr lang="en-US" dirty="0" err="1">
                <a:latin typeface="+mn-ea"/>
                <a:ea typeface="+mn-ea"/>
                <a:cs typeface="Noto Sans"/>
                <a:sym typeface="Noto Sans"/>
              </a:rPr>
              <a:t>강경모</a:t>
            </a:r>
            <a:r>
              <a:rPr lang="en-US" dirty="0">
                <a:latin typeface="+mn-ea"/>
                <a:ea typeface="+mn-ea"/>
                <a:cs typeface="Noto Sans"/>
                <a:sym typeface="Noto Sans"/>
              </a:rPr>
              <a:t>, </a:t>
            </a:r>
            <a:r>
              <a:rPr lang="en-US" dirty="0" err="1">
                <a:latin typeface="+mn-ea"/>
                <a:ea typeface="+mn-ea"/>
                <a:cs typeface="Noto Sans"/>
                <a:sym typeface="Noto Sans"/>
              </a:rPr>
              <a:t>김은하</a:t>
            </a:r>
            <a:r>
              <a:rPr lang="en-US" dirty="0">
                <a:latin typeface="+mn-ea"/>
                <a:ea typeface="+mn-ea"/>
                <a:cs typeface="Noto Sans"/>
                <a:sym typeface="Noto Sans"/>
              </a:rPr>
              <a:t>, </a:t>
            </a:r>
            <a:r>
              <a:rPr lang="en-US" dirty="0" err="1">
                <a:latin typeface="+mn-ea"/>
                <a:ea typeface="+mn-ea"/>
                <a:cs typeface="Noto Sans"/>
                <a:sym typeface="Noto Sans"/>
              </a:rPr>
              <a:t>민태식</a:t>
            </a:r>
            <a:r>
              <a:rPr lang="en-US" dirty="0">
                <a:latin typeface="+mn-ea"/>
                <a:ea typeface="+mn-ea"/>
                <a:cs typeface="Noto Sans"/>
                <a:sym typeface="Noto Sans"/>
              </a:rPr>
              <a:t>, </a:t>
            </a:r>
            <a:r>
              <a:rPr lang="en-US" dirty="0" err="1">
                <a:latin typeface="+mn-ea"/>
                <a:ea typeface="+mn-ea"/>
                <a:cs typeface="Noto Sans"/>
                <a:sym typeface="Noto Sans"/>
              </a:rPr>
              <a:t>박이수</a:t>
            </a:r>
            <a:r>
              <a:rPr lang="en-US" dirty="0">
                <a:latin typeface="+mn-ea"/>
                <a:ea typeface="+mn-ea"/>
                <a:cs typeface="Noto Sans"/>
                <a:sym typeface="Noto Sans"/>
              </a:rPr>
              <a:t>, </a:t>
            </a:r>
            <a:r>
              <a:rPr lang="en-US" dirty="0" err="1">
                <a:latin typeface="+mn-ea"/>
                <a:ea typeface="+mn-ea"/>
                <a:cs typeface="Noto Sans"/>
                <a:sym typeface="Noto Sans"/>
              </a:rPr>
              <a:t>박하린</a:t>
            </a:r>
            <a:r>
              <a:rPr lang="en-US" dirty="0">
                <a:latin typeface="+mn-ea"/>
                <a:ea typeface="+mn-ea"/>
                <a:cs typeface="Noto Sans"/>
                <a:sym typeface="Noto Sans"/>
              </a:rPr>
              <a:t>, </a:t>
            </a:r>
            <a:r>
              <a:rPr lang="en-US" dirty="0" err="1">
                <a:latin typeface="+mn-ea"/>
                <a:ea typeface="+mn-ea"/>
                <a:cs typeface="Noto Sans"/>
                <a:sym typeface="Noto Sans"/>
              </a:rPr>
              <a:t>이하연</a:t>
            </a:r>
            <a:endParaRPr dirty="0">
              <a:latin typeface="+mn-ea"/>
              <a:ea typeface="+mn-ea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5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446" name="Google Shape;446;p35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47" name="Google Shape;447;p35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" name="Google Shape;716;p52">
            <a:extLst>
              <a:ext uri="{FF2B5EF4-FFF2-40B4-BE49-F238E27FC236}">
                <a16:creationId xmlns:a16="http://schemas.microsoft.com/office/drawing/2014/main" id="{133F3E5E-7032-B165-C5B7-8AFE39377DED}"/>
              </a:ext>
            </a:extLst>
          </p:cNvPr>
          <p:cNvSpPr txBox="1"/>
          <p:nvPr/>
        </p:nvSpPr>
        <p:spPr>
          <a:xfrm>
            <a:off x="727148" y="750873"/>
            <a:ext cx="8307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02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3" name="Google Shape;717;p52">
            <a:extLst>
              <a:ext uri="{FF2B5EF4-FFF2-40B4-BE49-F238E27FC236}">
                <a16:creationId xmlns:a16="http://schemas.microsoft.com/office/drawing/2014/main" id="{70CC15D4-C94E-2A41-2104-010DF2D560F0}"/>
              </a:ext>
            </a:extLst>
          </p:cNvPr>
          <p:cNvSpPr txBox="1"/>
          <p:nvPr/>
        </p:nvSpPr>
        <p:spPr>
          <a:xfrm>
            <a:off x="1432889" y="843125"/>
            <a:ext cx="87789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원티드</a:t>
            </a:r>
            <a:r>
              <a:rPr lang="ko-KR" alt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altLang="ko-KR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AI </a:t>
            </a:r>
            <a:r>
              <a:rPr lang="ko-KR" alt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매칭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4" name="Google Shape;287;p30">
            <a:extLst>
              <a:ext uri="{FF2B5EF4-FFF2-40B4-BE49-F238E27FC236}">
                <a16:creationId xmlns:a16="http://schemas.microsoft.com/office/drawing/2014/main" id="{471777B7-B8D5-9A7C-A788-C2055F24BD3B}"/>
              </a:ext>
            </a:extLst>
          </p:cNvPr>
          <p:cNvSpPr/>
          <p:nvPr/>
        </p:nvSpPr>
        <p:spPr>
          <a:xfrm rot="162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+mn-ea"/>
              <a:ea typeface="+mn-ea"/>
              <a:cs typeface="Noto Sans"/>
              <a:sym typeface="Noto Sans"/>
            </a:endParaRPr>
          </a:p>
        </p:txBody>
      </p:sp>
      <p:sp>
        <p:nvSpPr>
          <p:cNvPr id="5" name="Google Shape;688;p50">
            <a:extLst>
              <a:ext uri="{FF2B5EF4-FFF2-40B4-BE49-F238E27FC236}">
                <a16:creationId xmlns:a16="http://schemas.microsoft.com/office/drawing/2014/main" id="{9C343BAE-CE94-63CC-55DC-F6F628529153}"/>
              </a:ext>
            </a:extLst>
          </p:cNvPr>
          <p:cNvSpPr txBox="1"/>
          <p:nvPr/>
        </p:nvSpPr>
        <p:spPr>
          <a:xfrm>
            <a:off x="580351" y="3549580"/>
            <a:ext cx="11031299" cy="239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지원자의 이력을 분석해 합격률이 높은 포지션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(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회사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/ 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직무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)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을 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AI 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기술로 연결해 주는 것</a:t>
            </a:r>
            <a:endParaRPr lang="en-US" altLang="ko-KR"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구직자가 이력서를 올리고 관심 있는 직무를 선택하면</a:t>
            </a:r>
            <a:endParaRPr lang="en-US" altLang="ko-KR"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AI 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알고리즘이 구직자의 이력서와 특정 포지션의 합격률을 예측해줌</a:t>
            </a:r>
            <a:endParaRPr lang="en-US" altLang="ko-KR"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5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현재 </a:t>
            </a:r>
            <a:r>
              <a:rPr lang="ko-KR" alt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원티드는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400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자 이상의 이력서를 작성하면</a:t>
            </a:r>
            <a:endParaRPr lang="en-US" altLang="ko-KR"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단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몇 초 만에 합격률을 계산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합격률이 높은 순서로 포지션을 보여줌</a:t>
            </a:r>
            <a:endParaRPr lang="en-US" altLang="ko-KR"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현재까지 아시아 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5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개국을 대상으로 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300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만회 이상 매칭함</a:t>
            </a:r>
            <a:endParaRPr lang="en-US" altLang="ko-KR"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48F18FA-4C3C-C2A6-9404-8552A0D446B4}"/>
              </a:ext>
            </a:extLst>
          </p:cNvPr>
          <p:cNvGrpSpPr/>
          <p:nvPr/>
        </p:nvGrpSpPr>
        <p:grpSpPr>
          <a:xfrm>
            <a:off x="1215918" y="1952922"/>
            <a:ext cx="9760164" cy="959681"/>
            <a:chOff x="1215918" y="1893930"/>
            <a:chExt cx="9760164" cy="95968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BBB8275-A23F-E724-2C14-8113CDC4A2D9}"/>
                </a:ext>
              </a:extLst>
            </p:cNvPr>
            <p:cNvGrpSpPr/>
            <p:nvPr/>
          </p:nvGrpSpPr>
          <p:grpSpPr>
            <a:xfrm>
              <a:off x="1215918" y="1893930"/>
              <a:ext cx="9760164" cy="959681"/>
              <a:chOff x="1215918" y="1893930"/>
              <a:chExt cx="9760164" cy="959681"/>
            </a:xfrm>
          </p:grpSpPr>
          <p:sp>
            <p:nvSpPr>
              <p:cNvPr id="6" name="Google Shape;688;p50">
                <a:extLst>
                  <a:ext uri="{FF2B5EF4-FFF2-40B4-BE49-F238E27FC236}">
                    <a16:creationId xmlns:a16="http://schemas.microsoft.com/office/drawing/2014/main" id="{BC5AB86F-180B-59C1-D507-F5096AC59F4D}"/>
                  </a:ext>
                </a:extLst>
              </p:cNvPr>
              <p:cNvSpPr txBox="1"/>
              <p:nvPr/>
            </p:nvSpPr>
            <p:spPr>
              <a:xfrm>
                <a:off x="1215918" y="1893930"/>
                <a:ext cx="3840879" cy="9596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000" tIns="18000" rIns="54000" bIns="18000" anchor="ctr" anchorCtr="0">
                <a:spAutoFit/>
              </a:bodyPr>
              <a:lstStyle/>
              <a:p>
                <a:pPr marL="0" marR="0" lvl="0" indent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Noto Sans Medium"/>
                    <a:sym typeface="Noto Sans Medium"/>
                  </a:rPr>
                  <a:t>이력서 </a:t>
                </a:r>
                <a:r>
                  <a:rPr lang="en-US" altLang="ko-KR" sz="2000" dirty="0">
                    <a:solidFill>
                      <a:schemeClr val="accent1">
                        <a:lumMod val="7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Noto Sans Medium"/>
                    <a:sym typeface="Wingdings" panose="05000000000000000000" pitchFamily="2" charset="2"/>
                  </a:rPr>
                  <a:t> </a:t>
                </a: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Noto Sans Medium"/>
                    <a:sym typeface="Wingdings" panose="05000000000000000000" pitchFamily="2" charset="2"/>
                  </a:rPr>
                  <a:t>이력서 이해 모델</a:t>
                </a:r>
                <a:endParaRPr lang="en-US" altLang="ko-KR" sz="2000" dirty="0">
                  <a:solidFill>
                    <a:schemeClr val="accent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Wingdings" panose="05000000000000000000" pitchFamily="2" charset="2"/>
                </a:endParaRPr>
              </a:p>
              <a:p>
                <a:pPr marL="0" marR="0" lvl="0" indent="0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Noto Sans Medium"/>
                    <a:sym typeface="Noto Sans Medium"/>
                  </a:rPr>
                  <a:t>채용 공고 </a:t>
                </a:r>
                <a:r>
                  <a:rPr lang="en-US" altLang="ko-KR" sz="2000" dirty="0">
                    <a:solidFill>
                      <a:schemeClr val="accent1">
                        <a:lumMod val="7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Noto Sans Medium"/>
                    <a:sym typeface="Wingdings" panose="05000000000000000000" pitchFamily="2" charset="2"/>
                  </a:rPr>
                  <a:t> </a:t>
                </a: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Noto Sans Medium"/>
                    <a:sym typeface="Wingdings" panose="05000000000000000000" pitchFamily="2" charset="2"/>
                  </a:rPr>
                  <a:t>채용 공고 이해 모델</a:t>
                </a:r>
                <a:endParaRPr lang="en-US" altLang="ko-KR" sz="2000" dirty="0">
                  <a:solidFill>
                    <a:schemeClr val="accent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endParaRPr>
              </a:p>
            </p:txBody>
          </p:sp>
          <p:sp>
            <p:nvSpPr>
              <p:cNvPr id="7" name="Google Shape;688;p50">
                <a:extLst>
                  <a:ext uri="{FF2B5EF4-FFF2-40B4-BE49-F238E27FC236}">
                    <a16:creationId xmlns:a16="http://schemas.microsoft.com/office/drawing/2014/main" id="{3602CAA7-7B6D-02BC-25B4-042CEF5BE062}"/>
                  </a:ext>
                </a:extLst>
              </p:cNvPr>
              <p:cNvSpPr txBox="1"/>
              <p:nvPr/>
            </p:nvSpPr>
            <p:spPr>
              <a:xfrm>
                <a:off x="5889264" y="1893930"/>
                <a:ext cx="2284492" cy="9596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000" tIns="18000" rIns="54000" bIns="180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Noto Sans Medium"/>
                    <a:sym typeface="Noto Sans Medium"/>
                  </a:rPr>
                  <a:t>서류 통과 적합성 </a:t>
                </a:r>
                <a:endParaRPr lang="en-US" altLang="ko-KR" sz="2000" dirty="0">
                  <a:solidFill>
                    <a:schemeClr val="accent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endParaRPr>
              </a:p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Noto Sans Medium"/>
                    <a:sym typeface="Noto Sans Medium"/>
                  </a:rPr>
                  <a:t>판별모델</a:t>
                </a:r>
                <a:endParaRPr lang="en-US" altLang="ko-KR" sz="2000" dirty="0">
                  <a:solidFill>
                    <a:schemeClr val="accent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endParaRPr>
              </a:p>
            </p:txBody>
          </p:sp>
          <p:sp>
            <p:nvSpPr>
              <p:cNvPr id="8" name="Google Shape;688;p50">
                <a:extLst>
                  <a:ext uri="{FF2B5EF4-FFF2-40B4-BE49-F238E27FC236}">
                    <a16:creationId xmlns:a16="http://schemas.microsoft.com/office/drawing/2014/main" id="{8035D600-C7EE-B6E6-B1DB-DC56D8AA6C6C}"/>
                  </a:ext>
                </a:extLst>
              </p:cNvPr>
              <p:cNvSpPr txBox="1"/>
              <p:nvPr/>
            </p:nvSpPr>
            <p:spPr>
              <a:xfrm>
                <a:off x="8691590" y="2124762"/>
                <a:ext cx="2284492" cy="4980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4000" tIns="18000" rIns="54000" bIns="18000" anchor="ctr" anchorCtr="0">
                <a:spAutoFit/>
              </a:bodyPr>
              <a:lstStyle/>
              <a:p>
                <a:pPr marL="0" marR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Noto Sans Medium"/>
                    <a:sym typeface="Noto Sans Medium"/>
                  </a:rPr>
                  <a:t>합격 </a:t>
                </a:r>
                <a:r>
                  <a:rPr lang="en-US" altLang="ko-KR" sz="2000" dirty="0">
                    <a:solidFill>
                      <a:schemeClr val="accent1">
                        <a:lumMod val="7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Noto Sans Medium"/>
                    <a:sym typeface="Noto Sans Medium"/>
                  </a:rPr>
                  <a:t>or </a:t>
                </a:r>
                <a:r>
                  <a:rPr lang="ko-KR" altLang="en-US" sz="2000" dirty="0">
                    <a:solidFill>
                      <a:schemeClr val="accent1">
                        <a:lumMod val="75000"/>
                      </a:schemeClr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Noto Sans Medium"/>
                    <a:sym typeface="Noto Sans Medium"/>
                  </a:rPr>
                  <a:t>불합격</a:t>
                </a:r>
                <a:endParaRPr lang="en-US" altLang="ko-KR" sz="2000" dirty="0">
                  <a:solidFill>
                    <a:schemeClr val="accent1">
                      <a:lumMod val="75000"/>
                    </a:schemeClr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endParaRPr>
              </a:p>
            </p:txBody>
          </p:sp>
        </p:grpSp>
        <p:sp>
          <p:nvSpPr>
            <p:cNvPr id="10" name="화살표: 아래쪽 9">
              <a:extLst>
                <a:ext uri="{FF2B5EF4-FFF2-40B4-BE49-F238E27FC236}">
                  <a16:creationId xmlns:a16="http://schemas.microsoft.com/office/drawing/2014/main" id="{4547B8CB-64B0-0F9C-1DC1-AC800CC57FA1}"/>
                </a:ext>
              </a:extLst>
            </p:cNvPr>
            <p:cNvSpPr/>
            <p:nvPr/>
          </p:nvSpPr>
          <p:spPr>
            <a:xfrm rot="16200000">
              <a:off x="5365794" y="2155420"/>
              <a:ext cx="216309" cy="436699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화살표: 아래쪽 10">
              <a:extLst>
                <a:ext uri="{FF2B5EF4-FFF2-40B4-BE49-F238E27FC236}">
                  <a16:creationId xmlns:a16="http://schemas.microsoft.com/office/drawing/2014/main" id="{00878616-7B38-8730-46CA-4E687F3C41FD}"/>
                </a:ext>
              </a:extLst>
            </p:cNvPr>
            <p:cNvSpPr/>
            <p:nvPr/>
          </p:nvSpPr>
          <p:spPr>
            <a:xfrm rot="16200000">
              <a:off x="8402261" y="2155420"/>
              <a:ext cx="216309" cy="436699"/>
            </a:xfrm>
            <a:prstGeom prst="downArrow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6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463" name="Google Shape;463;p36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64" name="Google Shape;464;p36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67" name="Google Shape;467;p36"/>
          <p:cNvSpPr txBox="1"/>
          <p:nvPr/>
        </p:nvSpPr>
        <p:spPr>
          <a:xfrm>
            <a:off x="740356" y="5289625"/>
            <a:ext cx="55512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독보적인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매칭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결과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데이터를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기반으로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endParaRPr sz="16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차별화된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AI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매칭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엔진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보유</a:t>
            </a:r>
            <a:endParaRPr sz="16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469" name="Google Shape;469;p36"/>
          <p:cNvSpPr txBox="1"/>
          <p:nvPr/>
        </p:nvSpPr>
        <p:spPr>
          <a:xfrm>
            <a:off x="6587483" y="5287952"/>
            <a:ext cx="46077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개별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지원자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-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포지션의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매칭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결과를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예측해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endParaRPr sz="16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높은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순으로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추천</a:t>
            </a:r>
            <a:endParaRPr sz="16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pic>
        <p:nvPicPr>
          <p:cNvPr id="466" name="Google Shape;466;p36"/>
          <p:cNvPicPr preferRelativeResize="0"/>
          <p:nvPr/>
        </p:nvPicPr>
        <p:blipFill rotWithShape="1">
          <a:blip r:embed="rId3">
            <a:alphaModFix/>
          </a:blip>
          <a:srcRect l="2532" t="2773" r="37018" b="2905"/>
          <a:stretch/>
        </p:blipFill>
        <p:spPr>
          <a:xfrm>
            <a:off x="1540780" y="1773702"/>
            <a:ext cx="3950352" cy="3187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1445" y="1855890"/>
            <a:ext cx="3519776" cy="30226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16;p52">
            <a:extLst>
              <a:ext uri="{FF2B5EF4-FFF2-40B4-BE49-F238E27FC236}">
                <a16:creationId xmlns:a16="http://schemas.microsoft.com/office/drawing/2014/main" id="{2565489A-A2F5-8888-2AFB-E79ECCAD28DD}"/>
              </a:ext>
            </a:extLst>
          </p:cNvPr>
          <p:cNvSpPr txBox="1"/>
          <p:nvPr/>
        </p:nvSpPr>
        <p:spPr>
          <a:xfrm>
            <a:off x="727147" y="750873"/>
            <a:ext cx="1272723" cy="59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02-1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3" name="Google Shape;717;p52">
            <a:extLst>
              <a:ext uri="{FF2B5EF4-FFF2-40B4-BE49-F238E27FC236}">
                <a16:creationId xmlns:a16="http://schemas.microsoft.com/office/drawing/2014/main" id="{B6554CB0-2411-7D68-217E-4D181DD72207}"/>
              </a:ext>
            </a:extLst>
          </p:cNvPr>
          <p:cNvSpPr txBox="1"/>
          <p:nvPr/>
        </p:nvSpPr>
        <p:spPr>
          <a:xfrm>
            <a:off x="2012997" y="843125"/>
            <a:ext cx="87789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AI </a:t>
            </a:r>
            <a:r>
              <a:rPr lang="ko-KR" alt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매칭 개념도 및 사업 모델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4" name="Google Shape;287;p30">
            <a:extLst>
              <a:ext uri="{FF2B5EF4-FFF2-40B4-BE49-F238E27FC236}">
                <a16:creationId xmlns:a16="http://schemas.microsoft.com/office/drawing/2014/main" id="{9EEAFF9B-FC77-2280-0AB8-8830F21D781A}"/>
              </a:ext>
            </a:extLst>
          </p:cNvPr>
          <p:cNvSpPr/>
          <p:nvPr/>
        </p:nvSpPr>
        <p:spPr>
          <a:xfrm rot="162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+mn-ea"/>
              <a:ea typeface="+mn-ea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7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476" name="Google Shape;476;p37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77" name="Google Shape;477;p37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0D2735EB-0862-2764-5CAE-00FC5E35E810}"/>
              </a:ext>
            </a:extLst>
          </p:cNvPr>
          <p:cNvGrpSpPr/>
          <p:nvPr/>
        </p:nvGrpSpPr>
        <p:grpSpPr>
          <a:xfrm>
            <a:off x="2625549" y="1633512"/>
            <a:ext cx="2712300" cy="2875800"/>
            <a:chOff x="3059100" y="1585500"/>
            <a:chExt cx="2712300" cy="2875800"/>
          </a:xfrm>
        </p:grpSpPr>
        <p:sp>
          <p:nvSpPr>
            <p:cNvPr id="479" name="Google Shape;479;p37"/>
            <p:cNvSpPr/>
            <p:nvPr/>
          </p:nvSpPr>
          <p:spPr>
            <a:xfrm>
              <a:off x="3059100" y="1585500"/>
              <a:ext cx="2712300" cy="2875800"/>
            </a:xfrm>
            <a:prstGeom prst="downArrow">
              <a:avLst>
                <a:gd name="adj1" fmla="val 46462"/>
                <a:gd name="adj2" fmla="val 50000"/>
              </a:avLst>
            </a:prstGeom>
            <a:gradFill>
              <a:gsLst>
                <a:gs pos="0">
                  <a:srgbClr val="D4E5F5"/>
                </a:gs>
                <a:gs pos="100000">
                  <a:srgbClr val="70A4D5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80" name="Google Shape;480;p37"/>
            <p:cNvSpPr txBox="1"/>
            <p:nvPr/>
          </p:nvSpPr>
          <p:spPr>
            <a:xfrm>
              <a:off x="3481500" y="2684861"/>
              <a:ext cx="1867500" cy="677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dirty="0">
                  <a:solidFill>
                    <a:srgbClr val="0000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70%</a:t>
              </a:r>
              <a:endParaRPr sz="3200" dirty="0">
                <a:solidFill>
                  <a:srgbClr val="0000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02A1806E-884E-20CA-A3F9-772343064CA3}"/>
              </a:ext>
            </a:extLst>
          </p:cNvPr>
          <p:cNvGrpSpPr/>
          <p:nvPr/>
        </p:nvGrpSpPr>
        <p:grpSpPr>
          <a:xfrm>
            <a:off x="6854152" y="1633512"/>
            <a:ext cx="2712300" cy="2875800"/>
            <a:chOff x="6638775" y="1681525"/>
            <a:chExt cx="2712300" cy="2875800"/>
          </a:xfrm>
        </p:grpSpPr>
        <p:sp>
          <p:nvSpPr>
            <p:cNvPr id="482" name="Google Shape;482;p37"/>
            <p:cNvSpPr/>
            <p:nvPr/>
          </p:nvSpPr>
          <p:spPr>
            <a:xfrm rot="10800000">
              <a:off x="6638775" y="1681525"/>
              <a:ext cx="2712300" cy="2875800"/>
            </a:xfrm>
            <a:prstGeom prst="downArrow">
              <a:avLst>
                <a:gd name="adj1" fmla="val 46462"/>
                <a:gd name="adj2" fmla="val 50000"/>
              </a:avLst>
            </a:prstGeom>
            <a:gradFill>
              <a:gsLst>
                <a:gs pos="0">
                  <a:srgbClr val="F5D0D0"/>
                </a:gs>
                <a:gs pos="100000">
                  <a:srgbClr val="D96868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83" name="Google Shape;483;p37"/>
            <p:cNvSpPr txBox="1"/>
            <p:nvPr/>
          </p:nvSpPr>
          <p:spPr>
            <a:xfrm>
              <a:off x="7061175" y="2780886"/>
              <a:ext cx="1867500" cy="677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dirty="0">
                  <a:solidFill>
                    <a:srgbClr val="FF0000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4배</a:t>
              </a:r>
              <a:endParaRPr sz="32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sp>
        <p:nvSpPr>
          <p:cNvPr id="484" name="Google Shape;484;p37"/>
          <p:cNvSpPr txBox="1"/>
          <p:nvPr/>
        </p:nvSpPr>
        <p:spPr>
          <a:xfrm>
            <a:off x="2657799" y="4849184"/>
            <a:ext cx="2647800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채용</a:t>
            </a:r>
            <a:r>
              <a:rPr 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소요</a:t>
            </a:r>
            <a:r>
              <a:rPr 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시간</a:t>
            </a:r>
            <a:r>
              <a:rPr 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감소</a:t>
            </a:r>
            <a:endParaRPr lang="en-US" sz="1600" b="1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700" b="1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원티드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AI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는 채용 소요 시간을</a:t>
            </a:r>
            <a:endParaRPr lang="en-US" altLang="ko-KR" b="1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90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일에서 </a:t>
            </a:r>
            <a:r>
              <a:rPr lang="en-US" altLang="ko-KR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27</a:t>
            </a:r>
            <a:r>
              <a:rPr lang="ko-KR" altLang="en-US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일로 감소시킴</a:t>
            </a:r>
            <a:endParaRPr b="1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485" name="Google Shape;485;p37"/>
          <p:cNvSpPr txBox="1"/>
          <p:nvPr/>
        </p:nvSpPr>
        <p:spPr>
          <a:xfrm>
            <a:off x="6886402" y="4837738"/>
            <a:ext cx="26478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합격률</a:t>
            </a:r>
            <a:r>
              <a:rPr lang="en-US" sz="16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상승</a:t>
            </a:r>
            <a:endParaRPr sz="1600" b="1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2" name="Google Shape;716;p52">
            <a:extLst>
              <a:ext uri="{FF2B5EF4-FFF2-40B4-BE49-F238E27FC236}">
                <a16:creationId xmlns:a16="http://schemas.microsoft.com/office/drawing/2014/main" id="{E5CF0D33-DB46-B9D3-A6F6-3A4F94FDBB89}"/>
              </a:ext>
            </a:extLst>
          </p:cNvPr>
          <p:cNvSpPr txBox="1"/>
          <p:nvPr/>
        </p:nvSpPr>
        <p:spPr>
          <a:xfrm>
            <a:off x="727147" y="750873"/>
            <a:ext cx="1272723" cy="59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02-2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3" name="Google Shape;717;p52">
            <a:extLst>
              <a:ext uri="{FF2B5EF4-FFF2-40B4-BE49-F238E27FC236}">
                <a16:creationId xmlns:a16="http://schemas.microsoft.com/office/drawing/2014/main" id="{EF0E050A-3E51-5E50-A60C-10CA2BDE170C}"/>
              </a:ext>
            </a:extLst>
          </p:cNvPr>
          <p:cNvSpPr txBox="1"/>
          <p:nvPr/>
        </p:nvSpPr>
        <p:spPr>
          <a:xfrm>
            <a:off x="2012997" y="843125"/>
            <a:ext cx="87789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AI </a:t>
            </a:r>
            <a:r>
              <a:rPr lang="ko-KR" alt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매칭의 효과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4" name="Google Shape;287;p30">
            <a:extLst>
              <a:ext uri="{FF2B5EF4-FFF2-40B4-BE49-F238E27FC236}">
                <a16:creationId xmlns:a16="http://schemas.microsoft.com/office/drawing/2014/main" id="{BE6D2D5F-7A2D-C848-878B-5ABFA0B05FF6}"/>
              </a:ext>
            </a:extLst>
          </p:cNvPr>
          <p:cNvSpPr/>
          <p:nvPr/>
        </p:nvSpPr>
        <p:spPr>
          <a:xfrm rot="162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+mn-ea"/>
              <a:ea typeface="+mn-ea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8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491" name="Google Shape;491;p38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92" name="Google Shape;492;p38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A0B672DD-0904-4751-A832-5E2E26CBEBAD}"/>
              </a:ext>
            </a:extLst>
          </p:cNvPr>
          <p:cNvGrpSpPr/>
          <p:nvPr/>
        </p:nvGrpSpPr>
        <p:grpSpPr>
          <a:xfrm>
            <a:off x="981519" y="2253765"/>
            <a:ext cx="4230900" cy="3656569"/>
            <a:chOff x="1119167" y="2165277"/>
            <a:chExt cx="4230900" cy="3656569"/>
          </a:xfrm>
        </p:grpSpPr>
        <p:sp>
          <p:nvSpPr>
            <p:cNvPr id="494" name="Google Shape;494;p38"/>
            <p:cNvSpPr txBox="1"/>
            <p:nvPr/>
          </p:nvSpPr>
          <p:spPr>
            <a:xfrm>
              <a:off x="1119167" y="2165277"/>
              <a:ext cx="4230900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&lt;AI </a:t>
              </a:r>
              <a:r>
                <a:rPr lang="en-US" sz="1600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기술</a:t>
              </a:r>
              <a:r>
                <a:rPr lang="en-US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 </a:t>
              </a:r>
              <a:r>
                <a:rPr lang="en-US" sz="1600" dirty="0" err="1"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평가방법</a:t>
              </a:r>
              <a:r>
                <a:rPr lang="en-US" sz="1600" dirty="0"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 AUC&gt;</a:t>
              </a:r>
              <a:endParaRPr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  <p:pic>
          <p:nvPicPr>
            <p:cNvPr id="495" name="Google Shape;495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00852" y="2753632"/>
              <a:ext cx="4067531" cy="30682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6" name="Google Shape;496;p38"/>
          <p:cNvSpPr txBox="1"/>
          <p:nvPr/>
        </p:nvSpPr>
        <p:spPr>
          <a:xfrm>
            <a:off x="6251768" y="2757720"/>
            <a:ext cx="5278131" cy="3228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빨간색</a:t>
            </a:r>
            <a:r>
              <a:rPr lang="en-US" sz="1600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선(RANDOM CLASSIFIER)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rgbClr val="FF0000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: </a:t>
            </a:r>
            <a:r>
              <a:rPr 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랜덤으로</a:t>
            </a: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‘</a:t>
            </a:r>
            <a:r>
              <a:rPr 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맞다</a:t>
            </a: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, </a:t>
            </a:r>
            <a:r>
              <a:rPr 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아니다’를</a:t>
            </a: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예측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 </a:t>
            </a:r>
            <a:r>
              <a:rPr 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이력서를</a:t>
            </a: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펼쳐놓고</a:t>
            </a: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합격자와</a:t>
            </a: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불합격자를</a:t>
            </a: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나눔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38761D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초록색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, </a:t>
            </a:r>
            <a:r>
              <a:rPr lang="en-US" sz="1600" dirty="0" err="1">
                <a:solidFill>
                  <a:srgbClr val="0000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파란색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, </a:t>
            </a:r>
            <a:r>
              <a:rPr lang="en-US" sz="1600" dirty="0" err="1">
                <a:solidFill>
                  <a:srgbClr val="674E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보라색</a:t>
            </a:r>
            <a:r>
              <a:rPr lang="en-US" sz="1600" dirty="0">
                <a:solidFill>
                  <a:srgbClr val="674EA7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(PERPECT CLASSIFIER)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: </a:t>
            </a:r>
            <a:r>
              <a:rPr 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AI가</a:t>
            </a: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어느정도</a:t>
            </a: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학습하고</a:t>
            </a: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, </a:t>
            </a:r>
            <a:r>
              <a:rPr 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학습한</a:t>
            </a: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바에</a:t>
            </a: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따라</a:t>
            </a: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   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합격</a:t>
            </a: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/불</a:t>
            </a:r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합</a:t>
            </a: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격 </a:t>
            </a:r>
            <a:r>
              <a:rPr 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확률이</a:t>
            </a: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높은</a:t>
            </a: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이력서를</a:t>
            </a: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뽑은</a:t>
            </a:r>
            <a:r>
              <a:rPr 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것</a:t>
            </a:r>
            <a:endParaRPr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AI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성능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: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보라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&gt;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파랑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&gt;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초록</a:t>
            </a:r>
            <a:endParaRPr sz="16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원티드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AI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매칭의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AUC = 0.72로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성능이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높음</a:t>
            </a:r>
            <a:endParaRPr sz="16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497" name="Google Shape;497;p38"/>
          <p:cNvSpPr txBox="1"/>
          <p:nvPr/>
        </p:nvSpPr>
        <p:spPr>
          <a:xfrm>
            <a:off x="2504925" y="1479412"/>
            <a:ext cx="718215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원티드</a:t>
            </a:r>
            <a:r>
              <a:rPr 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20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AI를</a:t>
            </a:r>
            <a:r>
              <a:rPr lang="en-US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20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신뢰할</a:t>
            </a:r>
            <a:r>
              <a:rPr lang="en-US" sz="20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수 </a:t>
            </a:r>
            <a:r>
              <a:rPr lang="en-US" sz="20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있는</a:t>
            </a:r>
            <a:r>
              <a:rPr lang="en-US" sz="20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20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이유</a:t>
            </a:r>
            <a:r>
              <a:rPr lang="en-US" sz="20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= </a:t>
            </a:r>
            <a:r>
              <a:rPr lang="en-US" sz="2000" b="1" dirty="0">
                <a:solidFill>
                  <a:srgbClr val="FF0000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0.72</a:t>
            </a:r>
            <a:r>
              <a:rPr lang="en-US" sz="20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로 </a:t>
            </a:r>
            <a:r>
              <a:rPr lang="en-US" sz="20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높은</a:t>
            </a:r>
            <a:r>
              <a:rPr lang="en-US" sz="2000" b="1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AUC </a:t>
            </a:r>
            <a:r>
              <a:rPr lang="en-US" sz="2000" b="1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수치</a:t>
            </a:r>
            <a:endParaRPr sz="2000" b="1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2" name="Google Shape;716;p52">
            <a:extLst>
              <a:ext uri="{FF2B5EF4-FFF2-40B4-BE49-F238E27FC236}">
                <a16:creationId xmlns:a16="http://schemas.microsoft.com/office/drawing/2014/main" id="{8E6003E1-A292-92F6-72E3-C9862A0F13BB}"/>
              </a:ext>
            </a:extLst>
          </p:cNvPr>
          <p:cNvSpPr txBox="1"/>
          <p:nvPr/>
        </p:nvSpPr>
        <p:spPr>
          <a:xfrm>
            <a:off x="727147" y="750873"/>
            <a:ext cx="1272723" cy="59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02-3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3" name="Google Shape;717;p52">
            <a:extLst>
              <a:ext uri="{FF2B5EF4-FFF2-40B4-BE49-F238E27FC236}">
                <a16:creationId xmlns:a16="http://schemas.microsoft.com/office/drawing/2014/main" id="{0BC0F955-5505-716B-9690-97759A58C9F9}"/>
              </a:ext>
            </a:extLst>
          </p:cNvPr>
          <p:cNvSpPr txBox="1"/>
          <p:nvPr/>
        </p:nvSpPr>
        <p:spPr>
          <a:xfrm>
            <a:off x="2012997" y="843125"/>
            <a:ext cx="87789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AI </a:t>
            </a:r>
            <a:r>
              <a:rPr lang="ko-KR" alt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기술의 신뢰도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4" name="Google Shape;287;p30">
            <a:extLst>
              <a:ext uri="{FF2B5EF4-FFF2-40B4-BE49-F238E27FC236}">
                <a16:creationId xmlns:a16="http://schemas.microsoft.com/office/drawing/2014/main" id="{9926BF9C-AA2C-BB9B-516D-D3800F85100B}"/>
              </a:ext>
            </a:extLst>
          </p:cNvPr>
          <p:cNvSpPr/>
          <p:nvPr/>
        </p:nvSpPr>
        <p:spPr>
          <a:xfrm rot="162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+mn-ea"/>
              <a:ea typeface="+mn-ea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9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503" name="Google Shape;503;p39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04" name="Google Shape;504;p39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506" name="Google Shape;5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914" y="1623986"/>
            <a:ext cx="7330172" cy="372456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9"/>
          <p:cNvSpPr txBox="1"/>
          <p:nvPr/>
        </p:nvSpPr>
        <p:spPr>
          <a:xfrm>
            <a:off x="1249050" y="5566413"/>
            <a:ext cx="96939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5대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성장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모멘텀을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통해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3년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이내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매출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600+억 원, 100+억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원을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창출할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계획</a:t>
            </a:r>
            <a:r>
              <a:rPr lang="en-US" sz="16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endParaRPr sz="16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4" name="Google Shape;765;p55">
            <a:extLst>
              <a:ext uri="{FF2B5EF4-FFF2-40B4-BE49-F238E27FC236}">
                <a16:creationId xmlns:a16="http://schemas.microsoft.com/office/drawing/2014/main" id="{2AE6485B-C0BA-DCF0-7F93-6EA1218CCA7B}"/>
              </a:ext>
            </a:extLst>
          </p:cNvPr>
          <p:cNvSpPr txBox="1"/>
          <p:nvPr/>
        </p:nvSpPr>
        <p:spPr>
          <a:xfrm>
            <a:off x="1413224" y="843125"/>
            <a:ext cx="5877605" cy="40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매출 현황 및 중장기 전망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5" name="Google Shape;766;p55">
            <a:extLst>
              <a:ext uri="{FF2B5EF4-FFF2-40B4-BE49-F238E27FC236}">
                <a16:creationId xmlns:a16="http://schemas.microsoft.com/office/drawing/2014/main" id="{9891C705-E265-1475-C1D3-317E348B0FEF}"/>
              </a:ext>
            </a:extLst>
          </p:cNvPr>
          <p:cNvSpPr txBox="1"/>
          <p:nvPr/>
        </p:nvSpPr>
        <p:spPr>
          <a:xfrm>
            <a:off x="727151" y="750875"/>
            <a:ext cx="8049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03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6" name="Google Shape;287;p30">
            <a:extLst>
              <a:ext uri="{FF2B5EF4-FFF2-40B4-BE49-F238E27FC236}">
                <a16:creationId xmlns:a16="http://schemas.microsoft.com/office/drawing/2014/main" id="{A51A954B-21CD-46ED-AF5D-746C1C9351C4}"/>
              </a:ext>
            </a:extLst>
          </p:cNvPr>
          <p:cNvSpPr/>
          <p:nvPr/>
        </p:nvSpPr>
        <p:spPr>
          <a:xfrm rot="162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+mn-ea"/>
              <a:ea typeface="+mn-ea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5;p55">
            <a:extLst>
              <a:ext uri="{FF2B5EF4-FFF2-40B4-BE49-F238E27FC236}">
                <a16:creationId xmlns:a16="http://schemas.microsoft.com/office/drawing/2014/main" id="{7A09D4EA-02C2-425E-70F0-58877DFBD189}"/>
              </a:ext>
            </a:extLst>
          </p:cNvPr>
          <p:cNvSpPr txBox="1"/>
          <p:nvPr/>
        </p:nvSpPr>
        <p:spPr>
          <a:xfrm>
            <a:off x="1413225" y="843125"/>
            <a:ext cx="10575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인재상</a:t>
            </a:r>
            <a:endParaRPr sz="2400" b="1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3" name="Google Shape;766;p55">
            <a:extLst>
              <a:ext uri="{FF2B5EF4-FFF2-40B4-BE49-F238E27FC236}">
                <a16:creationId xmlns:a16="http://schemas.microsoft.com/office/drawing/2014/main" id="{4D43C2F0-1287-6060-94D3-D3DA8AFA856C}"/>
              </a:ext>
            </a:extLst>
          </p:cNvPr>
          <p:cNvSpPr txBox="1"/>
          <p:nvPr/>
        </p:nvSpPr>
        <p:spPr>
          <a:xfrm>
            <a:off x="727151" y="750875"/>
            <a:ext cx="8049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04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4" name="Google Shape;287;p30">
            <a:extLst>
              <a:ext uri="{FF2B5EF4-FFF2-40B4-BE49-F238E27FC236}">
                <a16:creationId xmlns:a16="http://schemas.microsoft.com/office/drawing/2014/main" id="{3D313503-05C3-E7DC-D9EB-687F47BCAC62}"/>
              </a:ext>
            </a:extLst>
          </p:cNvPr>
          <p:cNvSpPr/>
          <p:nvPr/>
        </p:nvSpPr>
        <p:spPr>
          <a:xfrm rot="162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+mn-ea"/>
              <a:ea typeface="+mn-ea"/>
              <a:cs typeface="Noto Sans"/>
              <a:sym typeface="Noto Sans"/>
            </a:endParaRPr>
          </a:p>
        </p:txBody>
      </p:sp>
      <p:sp>
        <p:nvSpPr>
          <p:cNvPr id="5" name="Google Shape;502;p39">
            <a:extLst>
              <a:ext uri="{FF2B5EF4-FFF2-40B4-BE49-F238E27FC236}">
                <a16:creationId xmlns:a16="http://schemas.microsoft.com/office/drawing/2014/main" id="{A864D93B-9CA9-C205-24F5-6F24CD029745}"/>
              </a:ext>
            </a:extLst>
          </p:cNvPr>
          <p:cNvSpPr/>
          <p:nvPr/>
        </p:nvSpPr>
        <p:spPr>
          <a:xfrm rot="162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6" name="Google Shape;503;p39">
            <a:extLst>
              <a:ext uri="{FF2B5EF4-FFF2-40B4-BE49-F238E27FC236}">
                <a16:creationId xmlns:a16="http://schemas.microsoft.com/office/drawing/2014/main" id="{903A7C0A-A37C-EABF-B325-5F868270E137}"/>
              </a:ext>
            </a:extLst>
          </p:cNvPr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7" name="Google Shape;504;p39">
            <a:extLst>
              <a:ext uri="{FF2B5EF4-FFF2-40B4-BE49-F238E27FC236}">
                <a16:creationId xmlns:a16="http://schemas.microsoft.com/office/drawing/2014/main" id="{22CF2692-BF1F-A99E-7C32-149FD6F06CC3}"/>
              </a:ext>
            </a:extLst>
          </p:cNvPr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8" name="Google Shape;769;p55">
            <a:extLst>
              <a:ext uri="{FF2B5EF4-FFF2-40B4-BE49-F238E27FC236}">
                <a16:creationId xmlns:a16="http://schemas.microsoft.com/office/drawing/2014/main" id="{7FDACD2A-50FC-3136-1F14-1D178C49CEB5}"/>
              </a:ext>
            </a:extLst>
          </p:cNvPr>
          <p:cNvGrpSpPr/>
          <p:nvPr/>
        </p:nvGrpSpPr>
        <p:grpSpPr>
          <a:xfrm>
            <a:off x="1245269" y="1659869"/>
            <a:ext cx="1769130" cy="1769130"/>
            <a:chOff x="1263413" y="3083150"/>
            <a:chExt cx="2546400" cy="2546400"/>
          </a:xfrm>
        </p:grpSpPr>
        <p:sp>
          <p:nvSpPr>
            <p:cNvPr id="9" name="Google Shape;770;p55">
              <a:extLst>
                <a:ext uri="{FF2B5EF4-FFF2-40B4-BE49-F238E27FC236}">
                  <a16:creationId xmlns:a16="http://schemas.microsoft.com/office/drawing/2014/main" id="{BFE7A57F-2CA1-7D90-69B0-ED40527CF1F4}"/>
                </a:ext>
              </a:extLst>
            </p:cNvPr>
            <p:cNvSpPr/>
            <p:nvPr/>
          </p:nvSpPr>
          <p:spPr>
            <a:xfrm>
              <a:off x="1263413" y="3083150"/>
              <a:ext cx="2546400" cy="2546400"/>
            </a:xfrm>
            <a:prstGeom prst="ellipse">
              <a:avLst/>
            </a:prstGeom>
            <a:solidFill>
              <a:srgbClr val="A5A5A5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0" name="Google Shape;771;p55">
              <a:extLst>
                <a:ext uri="{FF2B5EF4-FFF2-40B4-BE49-F238E27FC236}">
                  <a16:creationId xmlns:a16="http://schemas.microsoft.com/office/drawing/2014/main" id="{D288F9CE-8668-9C4D-15CE-CDA50F4EBDBD}"/>
                </a:ext>
              </a:extLst>
            </p:cNvPr>
            <p:cNvSpPr txBox="1"/>
            <p:nvPr/>
          </p:nvSpPr>
          <p:spPr>
            <a:xfrm>
              <a:off x="1441615" y="3865040"/>
              <a:ext cx="2189999" cy="982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Challenge the Impossible</a:t>
              </a:r>
              <a:endParaRPr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11" name="Google Shape;769;p55">
            <a:extLst>
              <a:ext uri="{FF2B5EF4-FFF2-40B4-BE49-F238E27FC236}">
                <a16:creationId xmlns:a16="http://schemas.microsoft.com/office/drawing/2014/main" id="{B93E7F06-EAD0-CE7A-3BCA-97F6B739FCFE}"/>
              </a:ext>
            </a:extLst>
          </p:cNvPr>
          <p:cNvGrpSpPr/>
          <p:nvPr/>
        </p:nvGrpSpPr>
        <p:grpSpPr>
          <a:xfrm>
            <a:off x="3889380" y="1659869"/>
            <a:ext cx="1769130" cy="1769130"/>
            <a:chOff x="1263413" y="3083150"/>
            <a:chExt cx="2546400" cy="2546400"/>
          </a:xfrm>
        </p:grpSpPr>
        <p:sp>
          <p:nvSpPr>
            <p:cNvPr id="12" name="Google Shape;770;p55">
              <a:extLst>
                <a:ext uri="{FF2B5EF4-FFF2-40B4-BE49-F238E27FC236}">
                  <a16:creationId xmlns:a16="http://schemas.microsoft.com/office/drawing/2014/main" id="{2F4B9822-2777-41B0-2683-FD4311CE523C}"/>
                </a:ext>
              </a:extLst>
            </p:cNvPr>
            <p:cNvSpPr/>
            <p:nvPr/>
          </p:nvSpPr>
          <p:spPr>
            <a:xfrm>
              <a:off x="1263413" y="3083150"/>
              <a:ext cx="2546400" cy="2546400"/>
            </a:xfrm>
            <a:prstGeom prst="ellipse">
              <a:avLst/>
            </a:prstGeom>
            <a:solidFill>
              <a:srgbClr val="A5A5A5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3" name="Google Shape;771;p55">
              <a:extLst>
                <a:ext uri="{FF2B5EF4-FFF2-40B4-BE49-F238E27FC236}">
                  <a16:creationId xmlns:a16="http://schemas.microsoft.com/office/drawing/2014/main" id="{5C66347C-ACCC-4B75-4EF0-7BAA34789FAF}"/>
                </a:ext>
              </a:extLst>
            </p:cNvPr>
            <p:cNvSpPr txBox="1"/>
            <p:nvPr/>
          </p:nvSpPr>
          <p:spPr>
            <a:xfrm>
              <a:off x="1441615" y="3632466"/>
              <a:ext cx="2189999" cy="1447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Ownership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&amp;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Accountability</a:t>
              </a:r>
              <a:endParaRPr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14" name="Google Shape;769;p55">
            <a:extLst>
              <a:ext uri="{FF2B5EF4-FFF2-40B4-BE49-F238E27FC236}">
                <a16:creationId xmlns:a16="http://schemas.microsoft.com/office/drawing/2014/main" id="{27BE97A8-15B9-B69B-04E8-750D302DD107}"/>
              </a:ext>
            </a:extLst>
          </p:cNvPr>
          <p:cNvGrpSpPr/>
          <p:nvPr/>
        </p:nvGrpSpPr>
        <p:grpSpPr>
          <a:xfrm>
            <a:off x="6533491" y="1659869"/>
            <a:ext cx="1769130" cy="1769130"/>
            <a:chOff x="1263413" y="3083150"/>
            <a:chExt cx="2546400" cy="2546400"/>
          </a:xfrm>
        </p:grpSpPr>
        <p:sp>
          <p:nvSpPr>
            <p:cNvPr id="15" name="Google Shape;770;p55">
              <a:extLst>
                <a:ext uri="{FF2B5EF4-FFF2-40B4-BE49-F238E27FC236}">
                  <a16:creationId xmlns:a16="http://schemas.microsoft.com/office/drawing/2014/main" id="{8FED99DC-C49B-6ECC-9EC0-0BE3A97DE771}"/>
                </a:ext>
              </a:extLst>
            </p:cNvPr>
            <p:cNvSpPr/>
            <p:nvPr/>
          </p:nvSpPr>
          <p:spPr>
            <a:xfrm>
              <a:off x="1263413" y="3083150"/>
              <a:ext cx="2546400" cy="2546400"/>
            </a:xfrm>
            <a:prstGeom prst="ellipse">
              <a:avLst/>
            </a:prstGeom>
            <a:solidFill>
              <a:srgbClr val="A5A5A5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6" name="Google Shape;771;p55">
              <a:extLst>
                <a:ext uri="{FF2B5EF4-FFF2-40B4-BE49-F238E27FC236}">
                  <a16:creationId xmlns:a16="http://schemas.microsoft.com/office/drawing/2014/main" id="{312795EB-79F6-DB45-B6CC-36A775810CCF}"/>
                </a:ext>
              </a:extLst>
            </p:cNvPr>
            <p:cNvSpPr txBox="1"/>
            <p:nvPr/>
          </p:nvSpPr>
          <p:spPr>
            <a:xfrm>
              <a:off x="1441615" y="3632466"/>
              <a:ext cx="2189999" cy="1447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Trust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&amp;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Respect</a:t>
              </a:r>
              <a:endParaRPr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17" name="Google Shape;769;p55">
            <a:extLst>
              <a:ext uri="{FF2B5EF4-FFF2-40B4-BE49-F238E27FC236}">
                <a16:creationId xmlns:a16="http://schemas.microsoft.com/office/drawing/2014/main" id="{A5D54123-195A-CFE1-7088-7177418F98BD}"/>
              </a:ext>
            </a:extLst>
          </p:cNvPr>
          <p:cNvGrpSpPr/>
          <p:nvPr/>
        </p:nvGrpSpPr>
        <p:grpSpPr>
          <a:xfrm>
            <a:off x="9177602" y="1659869"/>
            <a:ext cx="1769130" cy="1769130"/>
            <a:chOff x="1263413" y="3083150"/>
            <a:chExt cx="2546400" cy="2546400"/>
          </a:xfrm>
        </p:grpSpPr>
        <p:sp>
          <p:nvSpPr>
            <p:cNvPr id="18" name="Google Shape;770;p55">
              <a:extLst>
                <a:ext uri="{FF2B5EF4-FFF2-40B4-BE49-F238E27FC236}">
                  <a16:creationId xmlns:a16="http://schemas.microsoft.com/office/drawing/2014/main" id="{552AF788-D6B2-9D07-A67B-3157D38AAB61}"/>
                </a:ext>
              </a:extLst>
            </p:cNvPr>
            <p:cNvSpPr/>
            <p:nvPr/>
          </p:nvSpPr>
          <p:spPr>
            <a:xfrm>
              <a:off x="1263413" y="3083150"/>
              <a:ext cx="2546400" cy="2546400"/>
            </a:xfrm>
            <a:prstGeom prst="ellipse">
              <a:avLst/>
            </a:prstGeom>
            <a:solidFill>
              <a:srgbClr val="A5A5A5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9" name="Google Shape;771;p55">
              <a:extLst>
                <a:ext uri="{FF2B5EF4-FFF2-40B4-BE49-F238E27FC236}">
                  <a16:creationId xmlns:a16="http://schemas.microsoft.com/office/drawing/2014/main" id="{DB38E836-23C6-A277-9060-DBA320F0AA9F}"/>
                </a:ext>
              </a:extLst>
            </p:cNvPr>
            <p:cNvSpPr txBox="1"/>
            <p:nvPr/>
          </p:nvSpPr>
          <p:spPr>
            <a:xfrm>
              <a:off x="1441615" y="3632466"/>
              <a:ext cx="2189999" cy="1447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Teamwork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&amp;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Collaboration</a:t>
              </a:r>
              <a:endParaRPr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0" name="Google Shape;769;p55">
            <a:extLst>
              <a:ext uri="{FF2B5EF4-FFF2-40B4-BE49-F238E27FC236}">
                <a16:creationId xmlns:a16="http://schemas.microsoft.com/office/drawing/2014/main" id="{3E7B3E4B-7613-FB12-45A6-CD73A79FDE46}"/>
              </a:ext>
            </a:extLst>
          </p:cNvPr>
          <p:cNvGrpSpPr/>
          <p:nvPr/>
        </p:nvGrpSpPr>
        <p:grpSpPr>
          <a:xfrm>
            <a:off x="2532925" y="3838726"/>
            <a:ext cx="1769130" cy="1769130"/>
            <a:chOff x="1263413" y="3083150"/>
            <a:chExt cx="2546400" cy="2546400"/>
          </a:xfrm>
        </p:grpSpPr>
        <p:sp>
          <p:nvSpPr>
            <p:cNvPr id="21" name="Google Shape;770;p55">
              <a:extLst>
                <a:ext uri="{FF2B5EF4-FFF2-40B4-BE49-F238E27FC236}">
                  <a16:creationId xmlns:a16="http://schemas.microsoft.com/office/drawing/2014/main" id="{70A2DDD6-5EC4-9C2E-5543-A21E087350EC}"/>
                </a:ext>
              </a:extLst>
            </p:cNvPr>
            <p:cNvSpPr/>
            <p:nvPr/>
          </p:nvSpPr>
          <p:spPr>
            <a:xfrm>
              <a:off x="1263413" y="3083150"/>
              <a:ext cx="2546400" cy="2546400"/>
            </a:xfrm>
            <a:prstGeom prst="ellipse">
              <a:avLst/>
            </a:prstGeom>
            <a:solidFill>
              <a:srgbClr val="A5A5A5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2" name="Google Shape;771;p55">
              <a:extLst>
                <a:ext uri="{FF2B5EF4-FFF2-40B4-BE49-F238E27FC236}">
                  <a16:creationId xmlns:a16="http://schemas.microsoft.com/office/drawing/2014/main" id="{DB8C64DA-371E-E8E5-4984-C04ED906B894}"/>
                </a:ext>
              </a:extLst>
            </p:cNvPr>
            <p:cNvSpPr txBox="1"/>
            <p:nvPr/>
          </p:nvSpPr>
          <p:spPr>
            <a:xfrm>
              <a:off x="1352515" y="3865040"/>
              <a:ext cx="2368198" cy="9826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Open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Communication</a:t>
              </a:r>
              <a:endParaRPr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3" name="Google Shape;769;p55">
            <a:extLst>
              <a:ext uri="{FF2B5EF4-FFF2-40B4-BE49-F238E27FC236}">
                <a16:creationId xmlns:a16="http://schemas.microsoft.com/office/drawing/2014/main" id="{B30F1F24-A3A8-61BB-6CBB-1D2992F49957}"/>
              </a:ext>
            </a:extLst>
          </p:cNvPr>
          <p:cNvGrpSpPr/>
          <p:nvPr/>
        </p:nvGrpSpPr>
        <p:grpSpPr>
          <a:xfrm>
            <a:off x="5211435" y="3838726"/>
            <a:ext cx="1769130" cy="1769130"/>
            <a:chOff x="1263413" y="3083150"/>
            <a:chExt cx="2546400" cy="2546400"/>
          </a:xfrm>
        </p:grpSpPr>
        <p:sp>
          <p:nvSpPr>
            <p:cNvPr id="24" name="Google Shape;770;p55">
              <a:extLst>
                <a:ext uri="{FF2B5EF4-FFF2-40B4-BE49-F238E27FC236}">
                  <a16:creationId xmlns:a16="http://schemas.microsoft.com/office/drawing/2014/main" id="{E9E04801-272C-81ED-AEC5-F28E18DB0439}"/>
                </a:ext>
              </a:extLst>
            </p:cNvPr>
            <p:cNvSpPr/>
            <p:nvPr/>
          </p:nvSpPr>
          <p:spPr>
            <a:xfrm>
              <a:off x="1263413" y="3083150"/>
              <a:ext cx="2546400" cy="2546400"/>
            </a:xfrm>
            <a:prstGeom prst="ellipse">
              <a:avLst/>
            </a:prstGeom>
            <a:solidFill>
              <a:srgbClr val="A5A5A5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5" name="Google Shape;771;p55">
              <a:extLst>
                <a:ext uri="{FF2B5EF4-FFF2-40B4-BE49-F238E27FC236}">
                  <a16:creationId xmlns:a16="http://schemas.microsoft.com/office/drawing/2014/main" id="{E73B3C8A-5303-CB8D-BD82-D73E08DA0797}"/>
                </a:ext>
              </a:extLst>
            </p:cNvPr>
            <p:cNvSpPr txBox="1"/>
            <p:nvPr/>
          </p:nvSpPr>
          <p:spPr>
            <a:xfrm>
              <a:off x="1441615" y="3632466"/>
              <a:ext cx="2189999" cy="14477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Speed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&amp;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Execution</a:t>
              </a:r>
              <a:endParaRPr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26" name="Google Shape;769;p55">
            <a:extLst>
              <a:ext uri="{FF2B5EF4-FFF2-40B4-BE49-F238E27FC236}">
                <a16:creationId xmlns:a16="http://schemas.microsoft.com/office/drawing/2014/main" id="{818F0CB2-1D42-9240-E6B6-465A0AD9977C}"/>
              </a:ext>
            </a:extLst>
          </p:cNvPr>
          <p:cNvGrpSpPr/>
          <p:nvPr/>
        </p:nvGrpSpPr>
        <p:grpSpPr>
          <a:xfrm>
            <a:off x="7889945" y="3838726"/>
            <a:ext cx="1769130" cy="1769130"/>
            <a:chOff x="1263413" y="3083150"/>
            <a:chExt cx="2546400" cy="2546400"/>
          </a:xfrm>
        </p:grpSpPr>
        <p:sp>
          <p:nvSpPr>
            <p:cNvPr id="27" name="Google Shape;770;p55">
              <a:extLst>
                <a:ext uri="{FF2B5EF4-FFF2-40B4-BE49-F238E27FC236}">
                  <a16:creationId xmlns:a16="http://schemas.microsoft.com/office/drawing/2014/main" id="{84AD96FD-62F0-0216-2BA0-C046144E97AB}"/>
                </a:ext>
              </a:extLst>
            </p:cNvPr>
            <p:cNvSpPr/>
            <p:nvPr/>
          </p:nvSpPr>
          <p:spPr>
            <a:xfrm>
              <a:off x="1263413" y="3083150"/>
              <a:ext cx="2546400" cy="2546400"/>
            </a:xfrm>
            <a:prstGeom prst="ellipse">
              <a:avLst/>
            </a:prstGeom>
            <a:solidFill>
              <a:srgbClr val="A5A5A5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8" name="Google Shape;771;p55">
              <a:extLst>
                <a:ext uri="{FF2B5EF4-FFF2-40B4-BE49-F238E27FC236}">
                  <a16:creationId xmlns:a16="http://schemas.microsoft.com/office/drawing/2014/main" id="{8FFD6739-A40F-B417-FFBA-F378A048E82F}"/>
                </a:ext>
              </a:extLst>
            </p:cNvPr>
            <p:cNvSpPr txBox="1"/>
            <p:nvPr/>
          </p:nvSpPr>
          <p:spPr>
            <a:xfrm>
              <a:off x="1441615" y="3399892"/>
              <a:ext cx="2189999" cy="19129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Continuous Learning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&amp;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Improvement</a:t>
              </a:r>
              <a:endParaRPr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40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0" y="855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0"/>
          <p:cNvPicPr preferRelativeResize="0"/>
          <p:nvPr/>
        </p:nvPicPr>
        <p:blipFill rotWithShape="1">
          <a:blip r:embed="rId4">
            <a:alphaModFix/>
          </a:blip>
          <a:srcRect l="1180" r="-1179"/>
          <a:stretch/>
        </p:blipFill>
        <p:spPr>
          <a:xfrm>
            <a:off x="2945361" y="2519866"/>
            <a:ext cx="6301278" cy="16412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1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520" name="Google Shape;520;p41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521" name="Google Shape;521;p41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22" name="Google Shape;522;p41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23" name="Google Shape;523;p41"/>
          <p:cNvSpPr txBox="1"/>
          <p:nvPr/>
        </p:nvSpPr>
        <p:spPr>
          <a:xfrm>
            <a:off x="727148" y="750873"/>
            <a:ext cx="8307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01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524" name="Google Shape;524;p41"/>
          <p:cNvSpPr txBox="1"/>
          <p:nvPr/>
        </p:nvSpPr>
        <p:spPr>
          <a:xfrm>
            <a:off x="1413225" y="843125"/>
            <a:ext cx="1460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기업 소개</a:t>
            </a:r>
            <a:endParaRPr sz="2400" b="1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525" name="Google Shape;525;p41"/>
          <p:cNvSpPr txBox="1"/>
          <p:nvPr/>
        </p:nvSpPr>
        <p:spPr>
          <a:xfrm>
            <a:off x="2372050" y="890150"/>
            <a:ext cx="410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pic>
        <p:nvPicPr>
          <p:cNvPr id="527" name="Google Shape;527;p41"/>
          <p:cNvPicPr preferRelativeResize="0"/>
          <p:nvPr/>
        </p:nvPicPr>
        <p:blipFill rotWithShape="1">
          <a:blip r:embed="rId3">
            <a:alphaModFix/>
          </a:blip>
          <a:srcRect l="41998"/>
          <a:stretch/>
        </p:blipFill>
        <p:spPr>
          <a:xfrm>
            <a:off x="6707645" y="1430834"/>
            <a:ext cx="4254225" cy="4508126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chemeClr val="tx2">
                <a:lumMod val="90000"/>
                <a:alpha val="40000"/>
              </a:schemeClr>
            </a:outerShdw>
          </a:effectLst>
        </p:spPr>
      </p:pic>
      <p:pic>
        <p:nvPicPr>
          <p:cNvPr id="526" name="Google Shape;52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426" y="1671919"/>
            <a:ext cx="3852574" cy="100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67;p55">
            <a:extLst>
              <a:ext uri="{FF2B5EF4-FFF2-40B4-BE49-F238E27FC236}">
                <a16:creationId xmlns:a16="http://schemas.microsoft.com/office/drawing/2014/main" id="{FB3DCE86-94AA-CF85-8A35-D462E65DD4A1}"/>
              </a:ext>
            </a:extLst>
          </p:cNvPr>
          <p:cNvSpPr/>
          <p:nvPr/>
        </p:nvSpPr>
        <p:spPr>
          <a:xfrm>
            <a:off x="945843" y="2922023"/>
            <a:ext cx="4798397" cy="3014250"/>
          </a:xfrm>
          <a:prstGeom prst="roundRect">
            <a:avLst>
              <a:gd name="adj" fmla="val 344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chemeClr val="tx2">
                <a:lumMod val="90000"/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11" name="Google Shape;706;p51">
            <a:extLst>
              <a:ext uri="{FF2B5EF4-FFF2-40B4-BE49-F238E27FC236}">
                <a16:creationId xmlns:a16="http://schemas.microsoft.com/office/drawing/2014/main" id="{03338FB3-8D31-2583-D0A4-A10BE2EAF1A1}"/>
              </a:ext>
            </a:extLst>
          </p:cNvPr>
          <p:cNvSpPr txBox="1"/>
          <p:nvPr/>
        </p:nvSpPr>
        <p:spPr>
          <a:xfrm>
            <a:off x="1227645" y="3302976"/>
            <a:ext cx="4234792" cy="2252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1971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년 한국투자금융으로 설립되었으며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예금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대출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유가증권 투자 등의 은행 업무와 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PB(Private Banking), 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투자금융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종합금융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외환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수출입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</a:t>
            </a:r>
            <a:r>
              <a:rPr lang="ko-KR" alt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방카슈랑스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e-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금융서비스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파생상품 거래 등의 금융 영업을 하는 한국의 시중은행</a:t>
            </a:r>
            <a:endParaRPr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3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549" name="Google Shape;549;p43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550" name="Google Shape;550;p43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51" name="Google Shape;551;p43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65" name="Google Shape;565;p43"/>
          <p:cNvSpPr txBox="1"/>
          <p:nvPr/>
        </p:nvSpPr>
        <p:spPr>
          <a:xfrm>
            <a:off x="3680825" y="1119350"/>
            <a:ext cx="6534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566" name="Google Shape;566;p43"/>
          <p:cNvSpPr txBox="1"/>
          <p:nvPr/>
        </p:nvSpPr>
        <p:spPr>
          <a:xfrm>
            <a:off x="1670650" y="3638705"/>
            <a:ext cx="3240400" cy="34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AI </a:t>
            </a:r>
            <a:r>
              <a:rPr lang="en-US" sz="20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챗봇</a:t>
            </a:r>
            <a:r>
              <a:rPr lang="en-US" sz="20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'</a:t>
            </a:r>
            <a:r>
              <a:rPr lang="en-US" sz="20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하이</a:t>
            </a:r>
            <a:r>
              <a:rPr lang="en-US" sz="20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(HAI)’</a:t>
            </a:r>
            <a:endParaRPr sz="20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569" name="Google Shape;569;p43"/>
          <p:cNvSpPr txBox="1"/>
          <p:nvPr/>
        </p:nvSpPr>
        <p:spPr>
          <a:xfrm>
            <a:off x="7417829" y="3654094"/>
            <a:ext cx="2857711" cy="34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AI </a:t>
            </a:r>
            <a:r>
              <a:rPr lang="en-US" sz="20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뱅커</a:t>
            </a:r>
            <a:r>
              <a:rPr lang="en-US" sz="20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(</a:t>
            </a:r>
            <a:r>
              <a:rPr lang="en-US" sz="20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은행원</a:t>
            </a:r>
            <a:r>
              <a:rPr lang="en-US" sz="20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)</a:t>
            </a:r>
            <a:endParaRPr sz="20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570" name="Google Shape;570;p43"/>
          <p:cNvSpPr txBox="1"/>
          <p:nvPr/>
        </p:nvSpPr>
        <p:spPr>
          <a:xfrm>
            <a:off x="6468525" y="4605325"/>
            <a:ext cx="44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pic>
        <p:nvPicPr>
          <p:cNvPr id="568" name="Google Shape;568;p43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6995" y="1508397"/>
            <a:ext cx="3379380" cy="19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5625" y="1507942"/>
            <a:ext cx="3378393" cy="19305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16;p52">
            <a:extLst>
              <a:ext uri="{FF2B5EF4-FFF2-40B4-BE49-F238E27FC236}">
                <a16:creationId xmlns:a16="http://schemas.microsoft.com/office/drawing/2014/main" id="{E87A08F0-3849-B769-A520-79E100ED14F0}"/>
              </a:ext>
            </a:extLst>
          </p:cNvPr>
          <p:cNvSpPr txBox="1"/>
          <p:nvPr/>
        </p:nvSpPr>
        <p:spPr>
          <a:xfrm>
            <a:off x="727148" y="750873"/>
            <a:ext cx="8307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02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3" name="Google Shape;717;p52">
            <a:extLst>
              <a:ext uri="{FF2B5EF4-FFF2-40B4-BE49-F238E27FC236}">
                <a16:creationId xmlns:a16="http://schemas.microsoft.com/office/drawing/2014/main" id="{7B10499D-5179-6445-ECB0-3F2187F4006D}"/>
              </a:ext>
            </a:extLst>
          </p:cNvPr>
          <p:cNvSpPr txBox="1"/>
          <p:nvPr/>
        </p:nvSpPr>
        <p:spPr>
          <a:xfrm>
            <a:off x="1432889" y="843125"/>
            <a:ext cx="87789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AI </a:t>
            </a:r>
            <a:r>
              <a:rPr lang="en-US" sz="24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기술</a:t>
            </a: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24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활용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5" name="Google Shape;706;p51">
            <a:extLst>
              <a:ext uri="{FF2B5EF4-FFF2-40B4-BE49-F238E27FC236}">
                <a16:creationId xmlns:a16="http://schemas.microsoft.com/office/drawing/2014/main" id="{B1EBF25C-7B1C-2096-E8FE-A8994D8AE5D5}"/>
              </a:ext>
            </a:extLst>
          </p:cNvPr>
          <p:cNvSpPr txBox="1"/>
          <p:nvPr/>
        </p:nvSpPr>
        <p:spPr>
          <a:xfrm>
            <a:off x="1003721" y="4146152"/>
            <a:ext cx="4682200" cy="197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하나은행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AI </a:t>
            </a:r>
            <a:r>
              <a:rPr lang="ko-KR" alt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챗봇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서비스 하이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(HAI)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는 자연어 처리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(NLP)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기술이 적용된 대화형 금융서비스다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고객들의 언택트 금융 서비스 니즈를 반영하여 언제 어디서든 금융 업무를 처리할 수 있다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향후 은행 </a:t>
            </a:r>
            <a:r>
              <a:rPr lang="ko-KR" alt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업무뿐만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아니라 하나 금융그룹 각 관계사의 금융업무 문의를 함께 응대할 수 있도록 범위를 확대할 예정이다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</a:t>
            </a:r>
            <a:endParaRPr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6" name="Google Shape;706;p51">
            <a:extLst>
              <a:ext uri="{FF2B5EF4-FFF2-40B4-BE49-F238E27FC236}">
                <a16:creationId xmlns:a16="http://schemas.microsoft.com/office/drawing/2014/main" id="{667C0E25-B7DC-F1B9-AE18-9B5F94318023}"/>
              </a:ext>
            </a:extLst>
          </p:cNvPr>
          <p:cNvSpPr txBox="1"/>
          <p:nvPr/>
        </p:nvSpPr>
        <p:spPr>
          <a:xfrm>
            <a:off x="6711969" y="4109382"/>
            <a:ext cx="4682200" cy="197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하나은행은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AI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전문 기업 </a:t>
            </a:r>
            <a:r>
              <a:rPr lang="ko-KR" alt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딥브레인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AI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와 협업하여 하나은행 모바일 앱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‘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하나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1Q(</a:t>
            </a:r>
            <a:r>
              <a:rPr lang="ko-KR" alt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하나원큐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)’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AI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은행원 솔루션을 도입했다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국내 금융권 모바일 앱에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AI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휴먼 기술이 도입되는 최초의 사례다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 AI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휴먼 기술은 음성 및 영상 합성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음성 인식 기술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자연어 처리를 융합한 대화형 인공지능 기술을 토대로 한다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 </a:t>
            </a:r>
            <a:endParaRPr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4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579" name="Google Shape;579;p44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580" name="Google Shape;580;p44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81" name="Google Shape;581;p44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595" name="Google Shape;595;p44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000" y="1566000"/>
            <a:ext cx="3376800" cy="19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4"/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6800" y="1566000"/>
            <a:ext cx="3376799" cy="19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44"/>
          <p:cNvSpPr txBox="1"/>
          <p:nvPr/>
        </p:nvSpPr>
        <p:spPr>
          <a:xfrm>
            <a:off x="824050" y="4232300"/>
            <a:ext cx="453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2" name="Google Shape;716;p52">
            <a:extLst>
              <a:ext uri="{FF2B5EF4-FFF2-40B4-BE49-F238E27FC236}">
                <a16:creationId xmlns:a16="http://schemas.microsoft.com/office/drawing/2014/main" id="{1A00D605-9318-6D1F-8CF3-404EA31504F5}"/>
              </a:ext>
            </a:extLst>
          </p:cNvPr>
          <p:cNvSpPr txBox="1"/>
          <p:nvPr/>
        </p:nvSpPr>
        <p:spPr>
          <a:xfrm>
            <a:off x="727148" y="750873"/>
            <a:ext cx="8307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02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3" name="Google Shape;717;p52">
            <a:extLst>
              <a:ext uri="{FF2B5EF4-FFF2-40B4-BE49-F238E27FC236}">
                <a16:creationId xmlns:a16="http://schemas.microsoft.com/office/drawing/2014/main" id="{39F7CBB8-DC95-41BE-DDFE-A8F5808813C3}"/>
              </a:ext>
            </a:extLst>
          </p:cNvPr>
          <p:cNvSpPr txBox="1"/>
          <p:nvPr/>
        </p:nvSpPr>
        <p:spPr>
          <a:xfrm>
            <a:off x="1432889" y="843125"/>
            <a:ext cx="87789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AI </a:t>
            </a:r>
            <a:r>
              <a:rPr lang="en-US" sz="24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기술</a:t>
            </a: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24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활용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4" name="Google Shape;566;p43">
            <a:extLst>
              <a:ext uri="{FF2B5EF4-FFF2-40B4-BE49-F238E27FC236}">
                <a16:creationId xmlns:a16="http://schemas.microsoft.com/office/drawing/2014/main" id="{92A98236-4112-CBC2-CB58-154FEE155E55}"/>
              </a:ext>
            </a:extLst>
          </p:cNvPr>
          <p:cNvSpPr txBox="1"/>
          <p:nvPr/>
        </p:nvSpPr>
        <p:spPr>
          <a:xfrm>
            <a:off x="1334860" y="3678033"/>
            <a:ext cx="3933329" cy="34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0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AI </a:t>
            </a:r>
            <a:r>
              <a:rPr lang="ko-KR" altLang="en-US" sz="20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자산관리 플랫폼 ‘</a:t>
            </a:r>
            <a:r>
              <a:rPr lang="ko-KR" altLang="en-US" sz="20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아이웰스</a:t>
            </a:r>
            <a:r>
              <a:rPr lang="ko-KR" altLang="en-US" sz="20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＇</a:t>
            </a:r>
          </a:p>
        </p:txBody>
      </p:sp>
      <p:sp>
        <p:nvSpPr>
          <p:cNvPr id="5" name="Google Shape;569;p43">
            <a:extLst>
              <a:ext uri="{FF2B5EF4-FFF2-40B4-BE49-F238E27FC236}">
                <a16:creationId xmlns:a16="http://schemas.microsoft.com/office/drawing/2014/main" id="{DE7D3782-17BD-F159-C25C-0FD1BE1AEC14}"/>
              </a:ext>
            </a:extLst>
          </p:cNvPr>
          <p:cNvSpPr txBox="1"/>
          <p:nvPr/>
        </p:nvSpPr>
        <p:spPr>
          <a:xfrm>
            <a:off x="7120214" y="3693422"/>
            <a:ext cx="3439311" cy="34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AI </a:t>
            </a:r>
            <a:r>
              <a:rPr lang="ko-KR" altLang="en-US" sz="20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연금 투자 솔루션 서비스</a:t>
            </a:r>
            <a:endParaRPr sz="20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7" name="Google Shape;706;p51">
            <a:extLst>
              <a:ext uri="{FF2B5EF4-FFF2-40B4-BE49-F238E27FC236}">
                <a16:creationId xmlns:a16="http://schemas.microsoft.com/office/drawing/2014/main" id="{F2689D18-F25C-B16C-36E3-E8975881DF9C}"/>
              </a:ext>
            </a:extLst>
          </p:cNvPr>
          <p:cNvSpPr txBox="1"/>
          <p:nvPr/>
        </p:nvSpPr>
        <p:spPr>
          <a:xfrm>
            <a:off x="1003721" y="4146153"/>
            <a:ext cx="4682200" cy="197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‘</a:t>
            </a:r>
            <a:r>
              <a:rPr lang="ko-KR" alt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아이웰스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(AI Wealth)’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는 하나은행이 자체 개발한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AI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알고리즘을 기반으로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‘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초개인화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’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자산진단 및 포트폴리오 서비스를 제공한다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기존의 자산관리 서비스와 달리 하나은행 모든 손님의 과거 거래 이력을 분석하고 개별 손님의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‘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투자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DNA’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를 도출해 각각 다른 맞춤형 정보를 제공하는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‘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초개인화 솔루션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’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을 구현했다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 </a:t>
            </a:r>
            <a:endParaRPr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8" name="Google Shape;706;p51">
            <a:extLst>
              <a:ext uri="{FF2B5EF4-FFF2-40B4-BE49-F238E27FC236}">
                <a16:creationId xmlns:a16="http://schemas.microsoft.com/office/drawing/2014/main" id="{597F0FCA-BD97-C2A0-5EB1-F821968269B6}"/>
              </a:ext>
            </a:extLst>
          </p:cNvPr>
          <p:cNvSpPr txBox="1"/>
          <p:nvPr/>
        </p:nvSpPr>
        <p:spPr>
          <a:xfrm>
            <a:off x="6506079" y="4146154"/>
            <a:ext cx="4682200" cy="197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하나은행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AI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연금투자 솔루션은 퇴직연금 가입 고객이 설정한 연금자산 목표에 맞춰 은퇴시점까지 개인의 투자계획을 설계해주는 목적기반투자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(GBI)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초개인화 자산관리 서비스다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자체 개발한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AI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기술을 기반으로 하여 퇴직연금 가입 고객은 장기투자계획과 목표한 연금자산 형성을 위한 수익률 관리를 받는다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 </a:t>
            </a:r>
            <a:endParaRPr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+mn-ea"/>
              <a:ea typeface="+mn-ea"/>
              <a:cs typeface="Noto Sans"/>
              <a:sym typeface="Noto Sans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2160106" y="3010650"/>
            <a:ext cx="28134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dirty="0">
                <a:solidFill>
                  <a:srgbClr val="2A2A2A"/>
                </a:solidFill>
                <a:latin typeface="+mn-ea"/>
                <a:ea typeface="+mn-ea"/>
                <a:cs typeface="Noto Sans Black"/>
                <a:sym typeface="Noto Sans Black"/>
              </a:rPr>
              <a:t>Index</a:t>
            </a:r>
            <a:endParaRPr sz="5200" dirty="0">
              <a:solidFill>
                <a:srgbClr val="2A2A2A"/>
              </a:solidFill>
              <a:latin typeface="+mn-ea"/>
              <a:ea typeface="+mn-ea"/>
              <a:cs typeface="Noto Sans Black"/>
              <a:sym typeface="Noto Sans Black"/>
            </a:endParaRPr>
          </a:p>
        </p:txBody>
      </p:sp>
      <p:cxnSp>
        <p:nvCxnSpPr>
          <p:cNvPr id="174" name="Google Shape;174;p26"/>
          <p:cNvCxnSpPr/>
          <p:nvPr/>
        </p:nvCxnSpPr>
        <p:spPr>
          <a:xfrm>
            <a:off x="656616" y="6302913"/>
            <a:ext cx="11031300" cy="0"/>
          </a:xfrm>
          <a:prstGeom prst="straightConnector1">
            <a:avLst/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1" name="Google Shape;171;p26"/>
          <p:cNvSpPr txBox="1"/>
          <p:nvPr/>
        </p:nvSpPr>
        <p:spPr>
          <a:xfrm>
            <a:off x="6547929" y="769410"/>
            <a:ext cx="103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2A2A2A"/>
                </a:solidFill>
                <a:latin typeface="+mn-ea"/>
                <a:ea typeface="+mn-ea"/>
                <a:cs typeface="Noto Sans Black"/>
                <a:sym typeface="Noto Sans Black"/>
              </a:rPr>
              <a:t>01</a:t>
            </a:r>
            <a:endParaRPr sz="4000" dirty="0">
              <a:solidFill>
                <a:srgbClr val="2A2A2A"/>
              </a:solidFill>
              <a:latin typeface="+mn-ea"/>
              <a:ea typeface="+mn-ea"/>
              <a:cs typeface="Noto Sans Black"/>
              <a:sym typeface="Noto Sans Black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6547929" y="5468047"/>
            <a:ext cx="103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2A2A2A"/>
                </a:solidFill>
                <a:latin typeface="+mn-ea"/>
                <a:ea typeface="+mn-ea"/>
                <a:cs typeface="Noto Sans Black"/>
                <a:sym typeface="Noto Sans Black"/>
              </a:rPr>
              <a:t>06</a:t>
            </a:r>
            <a:endParaRPr sz="4000" dirty="0">
              <a:solidFill>
                <a:srgbClr val="2A2A2A"/>
              </a:solidFill>
              <a:latin typeface="+mn-ea"/>
              <a:ea typeface="+mn-ea"/>
              <a:cs typeface="Noto Sans Black"/>
              <a:sym typeface="Noto Sans Black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6547929" y="2648864"/>
            <a:ext cx="103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2A2A2A"/>
                </a:solidFill>
                <a:latin typeface="+mn-ea"/>
                <a:ea typeface="+mn-ea"/>
                <a:cs typeface="Noto Sans Black"/>
                <a:sym typeface="Noto Sans Black"/>
              </a:rPr>
              <a:t>03</a:t>
            </a:r>
            <a:endParaRPr sz="4000" dirty="0">
              <a:solidFill>
                <a:srgbClr val="2A2A2A"/>
              </a:solidFill>
              <a:latin typeface="+mn-ea"/>
              <a:ea typeface="+mn-ea"/>
              <a:cs typeface="Noto Sans Black"/>
              <a:sym typeface="Noto Sans Black"/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6547929" y="4528318"/>
            <a:ext cx="103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2A2A2A"/>
                </a:solidFill>
                <a:latin typeface="+mn-ea"/>
                <a:ea typeface="+mn-ea"/>
                <a:cs typeface="Noto Sans Black"/>
                <a:sym typeface="Noto Sans Black"/>
              </a:rPr>
              <a:t>05</a:t>
            </a:r>
            <a:endParaRPr sz="4000" dirty="0">
              <a:solidFill>
                <a:srgbClr val="2A2A2A"/>
              </a:solidFill>
              <a:latin typeface="+mn-ea"/>
              <a:ea typeface="+mn-ea"/>
              <a:cs typeface="Noto Sans Black"/>
              <a:sym typeface="Noto Sans Black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6547929" y="3588591"/>
            <a:ext cx="103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2A2A2A"/>
                </a:solidFill>
                <a:latin typeface="+mn-ea"/>
                <a:ea typeface="+mn-ea"/>
                <a:cs typeface="Noto Sans Black"/>
                <a:sym typeface="Noto Sans Black"/>
              </a:rPr>
              <a:t>04</a:t>
            </a:r>
            <a:endParaRPr sz="4000" dirty="0">
              <a:solidFill>
                <a:srgbClr val="2A2A2A"/>
              </a:solidFill>
              <a:latin typeface="+mn-ea"/>
              <a:ea typeface="+mn-ea"/>
              <a:cs typeface="Noto Sans Black"/>
              <a:sym typeface="Noto Sans Black"/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1233" y="2662051"/>
            <a:ext cx="2456698" cy="6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1233" y="651900"/>
            <a:ext cx="1449911" cy="76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 rotWithShape="1">
          <a:blip r:embed="rId5">
            <a:alphaModFix/>
          </a:blip>
          <a:srcRect t="31311" b="28039"/>
          <a:stretch/>
        </p:blipFill>
        <p:spPr>
          <a:xfrm>
            <a:off x="8071233" y="4581905"/>
            <a:ext cx="2875462" cy="584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 rotWithShape="1">
          <a:blip r:embed="rId6">
            <a:alphaModFix/>
          </a:blip>
          <a:srcRect t="31033" b="33581"/>
          <a:stretch/>
        </p:blipFill>
        <p:spPr>
          <a:xfrm>
            <a:off x="8062026" y="1852931"/>
            <a:ext cx="2456697" cy="444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57018" y="3391267"/>
            <a:ext cx="2566711" cy="944973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/>
        </p:nvSpPr>
        <p:spPr>
          <a:xfrm>
            <a:off x="6734979" y="1709137"/>
            <a:ext cx="66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2A2A2A"/>
                </a:solidFill>
                <a:latin typeface="+mn-ea"/>
                <a:ea typeface="+mn-ea"/>
                <a:cs typeface="Noto Sans Black"/>
                <a:sym typeface="Noto Sans Black"/>
              </a:rPr>
              <a:t>02</a:t>
            </a:r>
            <a:endParaRPr sz="4000" dirty="0">
              <a:solidFill>
                <a:srgbClr val="2A2A2A"/>
              </a:solidFill>
              <a:latin typeface="+mn-ea"/>
              <a:ea typeface="+mn-ea"/>
              <a:cs typeface="Noto Sans Black"/>
              <a:sym typeface="Noto Sans Black"/>
            </a:endParaRPr>
          </a:p>
        </p:txBody>
      </p:sp>
      <p:pic>
        <p:nvPicPr>
          <p:cNvPr id="201" name="Google Shape;20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71233" y="5373780"/>
            <a:ext cx="2255310" cy="730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2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535" name="Google Shape;535;p42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536" name="Google Shape;536;p42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37" name="Google Shape;537;p42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540" name="Google Shape;5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32" y="1770190"/>
            <a:ext cx="4064930" cy="40147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4B9C7D3-0548-FD7A-916A-15E0278107BC}"/>
              </a:ext>
            </a:extLst>
          </p:cNvPr>
          <p:cNvGrpSpPr/>
          <p:nvPr/>
        </p:nvGrpSpPr>
        <p:grpSpPr>
          <a:xfrm>
            <a:off x="6746202" y="1770190"/>
            <a:ext cx="4064966" cy="4014769"/>
            <a:chOff x="6337600" y="1419450"/>
            <a:chExt cx="4775237" cy="4716269"/>
          </a:xfrm>
        </p:grpSpPr>
        <p:pic>
          <p:nvPicPr>
            <p:cNvPr id="541" name="Google Shape;541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37600" y="1419450"/>
              <a:ext cx="4775224" cy="153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337600" y="3012138"/>
              <a:ext cx="4775237" cy="1530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3" name="Google Shape;543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37600" y="4604849"/>
              <a:ext cx="4775224" cy="153087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765;p55">
            <a:extLst>
              <a:ext uri="{FF2B5EF4-FFF2-40B4-BE49-F238E27FC236}">
                <a16:creationId xmlns:a16="http://schemas.microsoft.com/office/drawing/2014/main" id="{BC73D85E-4D58-BCA5-F653-3FAF58511ED5}"/>
              </a:ext>
            </a:extLst>
          </p:cNvPr>
          <p:cNvSpPr txBox="1"/>
          <p:nvPr/>
        </p:nvSpPr>
        <p:spPr>
          <a:xfrm>
            <a:off x="1413225" y="843125"/>
            <a:ext cx="10575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인재상</a:t>
            </a:r>
            <a:endParaRPr sz="2400" b="1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3" name="Google Shape;766;p55">
            <a:extLst>
              <a:ext uri="{FF2B5EF4-FFF2-40B4-BE49-F238E27FC236}">
                <a16:creationId xmlns:a16="http://schemas.microsoft.com/office/drawing/2014/main" id="{0982AFCD-F6E1-5BE7-239A-461818AD1949}"/>
              </a:ext>
            </a:extLst>
          </p:cNvPr>
          <p:cNvSpPr txBox="1"/>
          <p:nvPr/>
        </p:nvSpPr>
        <p:spPr>
          <a:xfrm>
            <a:off x="727151" y="750875"/>
            <a:ext cx="8049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03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78" y="0"/>
            <a:ext cx="12207957" cy="686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8822" y="1660041"/>
            <a:ext cx="3412832" cy="3537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5" y="0"/>
            <a:ext cx="12190476" cy="6857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46"/>
          <p:cNvPicPr preferRelativeResize="0"/>
          <p:nvPr/>
        </p:nvPicPr>
        <p:blipFill rotWithShape="1">
          <a:blip r:embed="rId4">
            <a:alphaModFix/>
          </a:blip>
          <a:srcRect b="16533"/>
          <a:stretch/>
        </p:blipFill>
        <p:spPr>
          <a:xfrm>
            <a:off x="584463" y="1515736"/>
            <a:ext cx="3669991" cy="4782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6"/>
          <p:cNvPicPr preferRelativeResize="0"/>
          <p:nvPr/>
        </p:nvPicPr>
        <p:blipFill rotWithShape="1">
          <a:blip r:embed="rId5">
            <a:alphaModFix/>
          </a:blip>
          <a:srcRect b="16558"/>
          <a:stretch/>
        </p:blipFill>
        <p:spPr>
          <a:xfrm>
            <a:off x="4256935" y="1517184"/>
            <a:ext cx="3684155" cy="478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6"/>
          <p:cNvPicPr preferRelativeResize="0"/>
          <p:nvPr/>
        </p:nvPicPr>
        <p:blipFill rotWithShape="1">
          <a:blip r:embed="rId6">
            <a:alphaModFix/>
          </a:blip>
          <a:srcRect t="13015" b="3543"/>
          <a:stretch/>
        </p:blipFill>
        <p:spPr>
          <a:xfrm>
            <a:off x="7941091" y="1515736"/>
            <a:ext cx="3669984" cy="478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97162" y="4597620"/>
            <a:ext cx="11026611" cy="1700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28791" y="1857047"/>
            <a:ext cx="1711872" cy="43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91872" y="1696429"/>
            <a:ext cx="2099301" cy="757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585415" y="1857047"/>
            <a:ext cx="2025885" cy="43141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676;p50">
            <a:extLst>
              <a:ext uri="{FF2B5EF4-FFF2-40B4-BE49-F238E27FC236}">
                <a16:creationId xmlns:a16="http://schemas.microsoft.com/office/drawing/2014/main" id="{4450C3A4-F180-F038-8C9A-939B61DECF6F}"/>
              </a:ext>
            </a:extLst>
          </p:cNvPr>
          <p:cNvSpPr txBox="1"/>
          <p:nvPr/>
        </p:nvSpPr>
        <p:spPr>
          <a:xfrm>
            <a:off x="727148" y="750873"/>
            <a:ext cx="8307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01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4" name="Google Shape;677;p50">
            <a:extLst>
              <a:ext uri="{FF2B5EF4-FFF2-40B4-BE49-F238E27FC236}">
                <a16:creationId xmlns:a16="http://schemas.microsoft.com/office/drawing/2014/main" id="{887C3642-3D6F-6326-BC27-2D17D97C19C5}"/>
              </a:ext>
            </a:extLst>
          </p:cNvPr>
          <p:cNvSpPr txBox="1"/>
          <p:nvPr/>
        </p:nvSpPr>
        <p:spPr>
          <a:xfrm>
            <a:off x="1413225" y="843125"/>
            <a:ext cx="1460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사업</a:t>
            </a: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24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소개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7" name="Google Shape;684;p50">
            <a:extLst>
              <a:ext uri="{FF2B5EF4-FFF2-40B4-BE49-F238E27FC236}">
                <a16:creationId xmlns:a16="http://schemas.microsoft.com/office/drawing/2014/main" id="{C1FA7957-0A1B-BD03-7E17-6344F8918C04}"/>
              </a:ext>
            </a:extLst>
          </p:cNvPr>
          <p:cNvSpPr txBox="1"/>
          <p:nvPr/>
        </p:nvSpPr>
        <p:spPr>
          <a:xfrm>
            <a:off x="1122505" y="5214484"/>
            <a:ext cx="2582224" cy="467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경쟁력 있는 게임 퀄리티와</a:t>
            </a:r>
            <a:endParaRPr lang="en-US" altLang="ko-KR" b="1" dirty="0">
              <a:solidFill>
                <a:schemeClr val="l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최고의 서비스</a:t>
            </a:r>
            <a:endParaRPr dirty="0">
              <a:solidFill>
                <a:schemeClr val="l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8" name="Google Shape;684;p50">
            <a:extLst>
              <a:ext uri="{FF2B5EF4-FFF2-40B4-BE49-F238E27FC236}">
                <a16:creationId xmlns:a16="http://schemas.microsoft.com/office/drawing/2014/main" id="{F2F65301-FE9D-B73C-4430-DE49F5FB95C8}"/>
              </a:ext>
            </a:extLst>
          </p:cNvPr>
          <p:cNvSpPr txBox="1"/>
          <p:nvPr/>
        </p:nvSpPr>
        <p:spPr>
          <a:xfrm>
            <a:off x="4249861" y="5106762"/>
            <a:ext cx="3695823" cy="68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경쟁력 있는 </a:t>
            </a:r>
            <a:r>
              <a:rPr lang="en-US" altLang="ko-KR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IP</a:t>
            </a:r>
            <a:r>
              <a:rPr lang="ko-KR" altLang="en-US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를 지속적으로 발굴</a:t>
            </a:r>
            <a:endParaRPr lang="en-US" altLang="ko-KR" b="1" dirty="0">
              <a:solidFill>
                <a:schemeClr val="l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다양한 문화 콘텐츠 및 </a:t>
            </a:r>
            <a:endParaRPr lang="en-US" altLang="ko-KR" b="1" dirty="0">
              <a:solidFill>
                <a:schemeClr val="l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미래형 디지털 놀이 문화 개척</a:t>
            </a:r>
            <a:endParaRPr dirty="0">
              <a:solidFill>
                <a:schemeClr val="l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9" name="Google Shape;684;p50">
            <a:extLst>
              <a:ext uri="{FF2B5EF4-FFF2-40B4-BE49-F238E27FC236}">
                <a16:creationId xmlns:a16="http://schemas.microsoft.com/office/drawing/2014/main" id="{063983D5-BB48-6D8A-9290-BD16A18D83A5}"/>
              </a:ext>
            </a:extLst>
          </p:cNvPr>
          <p:cNvSpPr txBox="1"/>
          <p:nvPr/>
        </p:nvSpPr>
        <p:spPr>
          <a:xfrm>
            <a:off x="8484971" y="4999040"/>
            <a:ext cx="2582224" cy="89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유저</a:t>
            </a:r>
            <a:endParaRPr lang="en-US" altLang="ko-KR" b="1" dirty="0">
              <a:solidFill>
                <a:schemeClr val="l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다양한 플랫폼</a:t>
            </a:r>
            <a:r>
              <a:rPr lang="en-US" altLang="ko-KR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(</a:t>
            </a:r>
            <a:r>
              <a:rPr lang="ko-KR" altLang="en-US" dirty="0" err="1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피풀</a:t>
            </a:r>
            <a:r>
              <a:rPr lang="en-US" altLang="ko-KR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, </a:t>
            </a:r>
            <a:r>
              <a:rPr lang="ko-KR" altLang="en-US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스토브</a:t>
            </a:r>
            <a:r>
              <a:rPr lang="en-US" altLang="ko-KR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)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게임 개발사</a:t>
            </a:r>
            <a:endParaRPr lang="en-US" altLang="ko-KR" dirty="0">
              <a:solidFill>
                <a:schemeClr val="l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편리한 개발과 마케팅 환경</a:t>
            </a:r>
            <a:endParaRPr dirty="0">
              <a:solidFill>
                <a:schemeClr val="lt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0476" cy="685714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767;p55">
            <a:extLst>
              <a:ext uri="{FF2B5EF4-FFF2-40B4-BE49-F238E27FC236}">
                <a16:creationId xmlns:a16="http://schemas.microsoft.com/office/drawing/2014/main" id="{CA31586E-AD10-DDD4-0FAF-FE02B6418D51}"/>
              </a:ext>
            </a:extLst>
          </p:cNvPr>
          <p:cNvSpPr/>
          <p:nvPr/>
        </p:nvSpPr>
        <p:spPr>
          <a:xfrm>
            <a:off x="818789" y="1595119"/>
            <a:ext cx="3448411" cy="4512007"/>
          </a:xfrm>
          <a:prstGeom prst="roundRect">
            <a:avLst>
              <a:gd name="adj" fmla="val 2319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63" name="Google Shape;66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9178" y="1811953"/>
            <a:ext cx="2670000" cy="149416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767;p55">
            <a:extLst>
              <a:ext uri="{FF2B5EF4-FFF2-40B4-BE49-F238E27FC236}">
                <a16:creationId xmlns:a16="http://schemas.microsoft.com/office/drawing/2014/main" id="{9EFF1A86-9B8D-415A-2CFD-8832B9D88E5D}"/>
              </a:ext>
            </a:extLst>
          </p:cNvPr>
          <p:cNvSpPr/>
          <p:nvPr/>
        </p:nvSpPr>
        <p:spPr>
          <a:xfrm>
            <a:off x="4371795" y="1590039"/>
            <a:ext cx="3448411" cy="4512007"/>
          </a:xfrm>
          <a:prstGeom prst="roundRect">
            <a:avLst>
              <a:gd name="adj" fmla="val 2319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64" name="Google Shape;664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87813" y="1827076"/>
            <a:ext cx="2654958" cy="1463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767;p55">
            <a:extLst>
              <a:ext uri="{FF2B5EF4-FFF2-40B4-BE49-F238E27FC236}">
                <a16:creationId xmlns:a16="http://schemas.microsoft.com/office/drawing/2014/main" id="{8CC89F48-4947-5350-DEF3-001635A37E81}"/>
              </a:ext>
            </a:extLst>
          </p:cNvPr>
          <p:cNvSpPr/>
          <p:nvPr/>
        </p:nvSpPr>
        <p:spPr>
          <a:xfrm>
            <a:off x="7922907" y="1590039"/>
            <a:ext cx="3448411" cy="4512007"/>
          </a:xfrm>
          <a:prstGeom prst="roundRect">
            <a:avLst>
              <a:gd name="adj" fmla="val 2319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pic>
        <p:nvPicPr>
          <p:cNvPr id="665" name="Google Shape;665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31406" y="1827076"/>
            <a:ext cx="2631417" cy="14639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16;p52">
            <a:extLst>
              <a:ext uri="{FF2B5EF4-FFF2-40B4-BE49-F238E27FC236}">
                <a16:creationId xmlns:a16="http://schemas.microsoft.com/office/drawing/2014/main" id="{ED8E7EE4-5734-3FB8-601B-FA67A7C97830}"/>
              </a:ext>
            </a:extLst>
          </p:cNvPr>
          <p:cNvSpPr txBox="1"/>
          <p:nvPr/>
        </p:nvSpPr>
        <p:spPr>
          <a:xfrm>
            <a:off x="727148" y="750873"/>
            <a:ext cx="8307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02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3" name="Google Shape;717;p52">
            <a:extLst>
              <a:ext uri="{FF2B5EF4-FFF2-40B4-BE49-F238E27FC236}">
                <a16:creationId xmlns:a16="http://schemas.microsoft.com/office/drawing/2014/main" id="{9F21976E-CE1D-E20B-9852-895E37EADF3C}"/>
              </a:ext>
            </a:extLst>
          </p:cNvPr>
          <p:cNvSpPr txBox="1"/>
          <p:nvPr/>
        </p:nvSpPr>
        <p:spPr>
          <a:xfrm>
            <a:off x="1432889" y="843125"/>
            <a:ext cx="87789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AI </a:t>
            </a:r>
            <a:r>
              <a:rPr lang="en-US" sz="24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기술</a:t>
            </a: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24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활용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4" name="Google Shape;688;p50">
            <a:extLst>
              <a:ext uri="{FF2B5EF4-FFF2-40B4-BE49-F238E27FC236}">
                <a16:creationId xmlns:a16="http://schemas.microsoft.com/office/drawing/2014/main" id="{62785ED4-C046-4652-3D97-B32C02F7171B}"/>
              </a:ext>
            </a:extLst>
          </p:cNvPr>
          <p:cNvSpPr txBox="1"/>
          <p:nvPr/>
        </p:nvSpPr>
        <p:spPr>
          <a:xfrm>
            <a:off x="1190594" y="3464879"/>
            <a:ext cx="2670000" cy="40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실시간 아바타 변환기술</a:t>
            </a:r>
            <a:endParaRPr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6" name="Google Shape;688;p50">
            <a:extLst>
              <a:ext uri="{FF2B5EF4-FFF2-40B4-BE49-F238E27FC236}">
                <a16:creationId xmlns:a16="http://schemas.microsoft.com/office/drawing/2014/main" id="{B6554D75-C200-9F40-A1D9-2D94BDA01882}"/>
              </a:ext>
            </a:extLst>
          </p:cNvPr>
          <p:cNvSpPr txBox="1"/>
          <p:nvPr/>
        </p:nvSpPr>
        <p:spPr>
          <a:xfrm>
            <a:off x="4787813" y="3482742"/>
            <a:ext cx="2670000" cy="40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초 해상도 기술</a:t>
            </a:r>
            <a:endParaRPr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8" name="Google Shape;688;p50">
            <a:extLst>
              <a:ext uri="{FF2B5EF4-FFF2-40B4-BE49-F238E27FC236}">
                <a16:creationId xmlns:a16="http://schemas.microsoft.com/office/drawing/2014/main" id="{8497575F-096D-D35F-0387-99B1985994CE}"/>
              </a:ext>
            </a:extLst>
          </p:cNvPr>
          <p:cNvSpPr txBox="1"/>
          <p:nvPr/>
        </p:nvSpPr>
        <p:spPr>
          <a:xfrm>
            <a:off x="8331406" y="3483684"/>
            <a:ext cx="2670000" cy="40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오픈 도메인 대화 시스템</a:t>
            </a:r>
            <a:endParaRPr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9" name="Google Shape;688;p50">
            <a:extLst>
              <a:ext uri="{FF2B5EF4-FFF2-40B4-BE49-F238E27FC236}">
                <a16:creationId xmlns:a16="http://schemas.microsoft.com/office/drawing/2014/main" id="{049E1EE5-07F6-568F-5546-9147DD039E89}"/>
              </a:ext>
            </a:extLst>
          </p:cNvPr>
          <p:cNvSpPr txBox="1"/>
          <p:nvPr/>
        </p:nvSpPr>
        <p:spPr>
          <a:xfrm>
            <a:off x="1150238" y="4039531"/>
            <a:ext cx="3011313" cy="197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실시간으로 사용자의 표정과 움직임을 딥러닝 모델이 자동으로 인식하여 아바타 이미지의 움직임을 생성하는 기술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생성모델 기반의 방법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3D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모델을 활용한 방법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Audio2Face</a:t>
            </a:r>
            <a:endParaRPr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10" name="Google Shape;688;p50">
            <a:extLst>
              <a:ext uri="{FF2B5EF4-FFF2-40B4-BE49-F238E27FC236}">
                <a16:creationId xmlns:a16="http://schemas.microsoft.com/office/drawing/2014/main" id="{0A50B9D4-CE6C-BF20-FFB4-E52DDAC95200}"/>
              </a:ext>
            </a:extLst>
          </p:cNvPr>
          <p:cNvSpPr txBox="1"/>
          <p:nvPr/>
        </p:nvSpPr>
        <p:spPr>
          <a:xfrm>
            <a:off x="4609635" y="4039531"/>
            <a:ext cx="3011313" cy="1652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한국인 얼굴 사진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100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만 장과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1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만개 이상의 영상 클립 데이터셋을 자체적으로 보유하고 있으며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이를 기반으로 높은 퀄리티의 디지털 휴먼 영상 컨텐츠를 자동 제작</a:t>
            </a:r>
            <a:endParaRPr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11" name="Google Shape;688;p50">
            <a:extLst>
              <a:ext uri="{FF2B5EF4-FFF2-40B4-BE49-F238E27FC236}">
                <a16:creationId xmlns:a16="http://schemas.microsoft.com/office/drawing/2014/main" id="{75C86D95-77FE-BBCC-4EA4-D645C9F767C2}"/>
              </a:ext>
            </a:extLst>
          </p:cNvPr>
          <p:cNvSpPr txBox="1"/>
          <p:nvPr/>
        </p:nvSpPr>
        <p:spPr>
          <a:xfrm>
            <a:off x="8141457" y="4039531"/>
            <a:ext cx="3011313" cy="197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Ip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데이터 기반으로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controllable NL model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제작 오픈 도메인의 대화 시스템에 인간적 요소들을 결합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혐오 표현 데이터셋을 구축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게임 내 혐오 표현 등을 선제적으로 감지하고 대응하는 기술 개발</a:t>
            </a:r>
            <a:endParaRPr lang="en-US" altLang="ko-KR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6054" y="2799269"/>
            <a:ext cx="3268581" cy="298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7023" y="2819063"/>
            <a:ext cx="3491335" cy="2948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1925" y="2799269"/>
            <a:ext cx="3268581" cy="298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893" y="2819063"/>
            <a:ext cx="3491335" cy="29487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65;p55">
            <a:extLst>
              <a:ext uri="{FF2B5EF4-FFF2-40B4-BE49-F238E27FC236}">
                <a16:creationId xmlns:a16="http://schemas.microsoft.com/office/drawing/2014/main" id="{756C8170-34C6-39F4-03BB-87B877CB890F}"/>
              </a:ext>
            </a:extLst>
          </p:cNvPr>
          <p:cNvSpPr txBox="1"/>
          <p:nvPr/>
        </p:nvSpPr>
        <p:spPr>
          <a:xfrm>
            <a:off x="1413225" y="843125"/>
            <a:ext cx="10575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인재상</a:t>
            </a:r>
            <a:endParaRPr sz="2400" b="1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3" name="Google Shape;766;p55">
            <a:extLst>
              <a:ext uri="{FF2B5EF4-FFF2-40B4-BE49-F238E27FC236}">
                <a16:creationId xmlns:a16="http://schemas.microsoft.com/office/drawing/2014/main" id="{5260566B-19B8-420B-343B-8F76DDCF6D0A}"/>
              </a:ext>
            </a:extLst>
          </p:cNvPr>
          <p:cNvSpPr txBox="1"/>
          <p:nvPr/>
        </p:nvSpPr>
        <p:spPr>
          <a:xfrm>
            <a:off x="727151" y="750875"/>
            <a:ext cx="8049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03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4" name="Google Shape;688;p50">
            <a:extLst>
              <a:ext uri="{FF2B5EF4-FFF2-40B4-BE49-F238E27FC236}">
                <a16:creationId xmlns:a16="http://schemas.microsoft.com/office/drawing/2014/main" id="{C96CC21A-1C40-7065-FF09-1223FF1F0EE7}"/>
              </a:ext>
            </a:extLst>
          </p:cNvPr>
          <p:cNvSpPr txBox="1"/>
          <p:nvPr/>
        </p:nvSpPr>
        <p:spPr>
          <a:xfrm>
            <a:off x="1759631" y="2119199"/>
            <a:ext cx="1354982" cy="49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열정</a:t>
            </a:r>
            <a:endParaRPr sz="20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5" name="Google Shape;688;p50">
            <a:extLst>
              <a:ext uri="{FF2B5EF4-FFF2-40B4-BE49-F238E27FC236}">
                <a16:creationId xmlns:a16="http://schemas.microsoft.com/office/drawing/2014/main" id="{06AF0662-3276-CE4F-5457-932D4E9C9963}"/>
              </a:ext>
            </a:extLst>
          </p:cNvPr>
          <p:cNvSpPr txBox="1"/>
          <p:nvPr/>
        </p:nvSpPr>
        <p:spPr>
          <a:xfrm>
            <a:off x="4078996" y="2119199"/>
            <a:ext cx="1354982" cy="49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사명감</a:t>
            </a:r>
            <a:endParaRPr sz="20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6" name="Google Shape;688;p50">
            <a:extLst>
              <a:ext uri="{FF2B5EF4-FFF2-40B4-BE49-F238E27FC236}">
                <a16:creationId xmlns:a16="http://schemas.microsoft.com/office/drawing/2014/main" id="{E9B8DC64-D99C-1321-D1C4-2F37C9BE4BCD}"/>
              </a:ext>
            </a:extLst>
          </p:cNvPr>
          <p:cNvSpPr txBox="1"/>
          <p:nvPr/>
        </p:nvSpPr>
        <p:spPr>
          <a:xfrm>
            <a:off x="6436818" y="2119199"/>
            <a:ext cx="1354982" cy="49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이해</a:t>
            </a:r>
            <a:endParaRPr sz="20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7" name="Google Shape;688;p50">
            <a:extLst>
              <a:ext uri="{FF2B5EF4-FFF2-40B4-BE49-F238E27FC236}">
                <a16:creationId xmlns:a16="http://schemas.microsoft.com/office/drawing/2014/main" id="{88FA0B00-EE64-BDA9-0420-91491701386E}"/>
              </a:ext>
            </a:extLst>
          </p:cNvPr>
          <p:cNvSpPr txBox="1"/>
          <p:nvPr/>
        </p:nvSpPr>
        <p:spPr>
          <a:xfrm>
            <a:off x="8638309" y="2119199"/>
            <a:ext cx="1606904" cy="498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가시적성과</a:t>
            </a:r>
            <a:endParaRPr sz="20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8" name="Google Shape;688;p50">
            <a:extLst>
              <a:ext uri="{FF2B5EF4-FFF2-40B4-BE49-F238E27FC236}">
                <a16:creationId xmlns:a16="http://schemas.microsoft.com/office/drawing/2014/main" id="{43FE797E-3ED2-7D94-7748-4C084762EACE}"/>
              </a:ext>
            </a:extLst>
          </p:cNvPr>
          <p:cNvSpPr txBox="1"/>
          <p:nvPr/>
        </p:nvSpPr>
        <p:spPr>
          <a:xfrm>
            <a:off x="860873" y="3770745"/>
            <a:ext cx="3152498" cy="100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일에 대한 순수한 애정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포기하지 않는 마음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능동적으로 도전 </a:t>
            </a:r>
            <a:endParaRPr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9" name="Google Shape;688;p50">
            <a:extLst>
              <a:ext uri="{FF2B5EF4-FFF2-40B4-BE49-F238E27FC236}">
                <a16:creationId xmlns:a16="http://schemas.microsoft.com/office/drawing/2014/main" id="{F5024C45-ECE1-7D0A-D87A-25A36B31F7B8}"/>
              </a:ext>
            </a:extLst>
          </p:cNvPr>
          <p:cNvSpPr txBox="1"/>
          <p:nvPr/>
        </p:nvSpPr>
        <p:spPr>
          <a:xfrm>
            <a:off x="3185629" y="3932328"/>
            <a:ext cx="3152498" cy="68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역할과 의무 이행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끝까지 책임지는 태도</a:t>
            </a:r>
            <a:endParaRPr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10" name="Google Shape;688;p50">
            <a:extLst>
              <a:ext uri="{FF2B5EF4-FFF2-40B4-BE49-F238E27FC236}">
                <a16:creationId xmlns:a16="http://schemas.microsoft.com/office/drawing/2014/main" id="{3A8BED9F-73DE-D668-71AE-358A0752BEBB}"/>
              </a:ext>
            </a:extLst>
          </p:cNvPr>
          <p:cNvSpPr txBox="1"/>
          <p:nvPr/>
        </p:nvSpPr>
        <p:spPr>
          <a:xfrm>
            <a:off x="5538060" y="3790511"/>
            <a:ext cx="3152498" cy="1005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경청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소통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MEGA VALUE </a:t>
            </a: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이해</a:t>
            </a:r>
            <a:endParaRPr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11" name="Google Shape;688;p50">
            <a:extLst>
              <a:ext uri="{FF2B5EF4-FFF2-40B4-BE49-F238E27FC236}">
                <a16:creationId xmlns:a16="http://schemas.microsoft.com/office/drawing/2014/main" id="{38C106F0-964B-B22D-36CE-D022763575D2}"/>
              </a:ext>
            </a:extLst>
          </p:cNvPr>
          <p:cNvSpPr txBox="1"/>
          <p:nvPr/>
        </p:nvSpPr>
        <p:spPr>
          <a:xfrm>
            <a:off x="7865512" y="3932328"/>
            <a:ext cx="3152498" cy="682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가시적 결과</a:t>
            </a:r>
            <a:endParaRPr lang="en-US" altLang="ko-KR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성과로 증명</a:t>
            </a:r>
            <a:endParaRPr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12" name="Google Shape;761;p55">
            <a:extLst>
              <a:ext uri="{FF2B5EF4-FFF2-40B4-BE49-F238E27FC236}">
                <a16:creationId xmlns:a16="http://schemas.microsoft.com/office/drawing/2014/main" id="{81130E18-F0AD-144D-16DA-521169066A54}"/>
              </a:ext>
            </a:extLst>
          </p:cNvPr>
          <p:cNvSpPr/>
          <p:nvPr/>
        </p:nvSpPr>
        <p:spPr>
          <a:xfrm rot="162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13" name="Google Shape;762;p55">
            <a:extLst>
              <a:ext uri="{FF2B5EF4-FFF2-40B4-BE49-F238E27FC236}">
                <a16:creationId xmlns:a16="http://schemas.microsoft.com/office/drawing/2014/main" id="{706430BF-FB11-72E8-6845-0111C7388023}"/>
              </a:ext>
            </a:extLst>
          </p:cNvPr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4" name="Google Shape;763;p55">
            <a:extLst>
              <a:ext uri="{FF2B5EF4-FFF2-40B4-BE49-F238E27FC236}">
                <a16:creationId xmlns:a16="http://schemas.microsoft.com/office/drawing/2014/main" id="{A8838265-A316-E225-2069-E8303064F7B4}"/>
              </a:ext>
            </a:extLst>
          </p:cNvPr>
          <p:cNvSpPr/>
          <p:nvPr/>
        </p:nvSpPr>
        <p:spPr>
          <a:xfrm rot="162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15" name="Google Shape;764;p55">
            <a:extLst>
              <a:ext uri="{FF2B5EF4-FFF2-40B4-BE49-F238E27FC236}">
                <a16:creationId xmlns:a16="http://schemas.microsoft.com/office/drawing/2014/main" id="{68EAAA46-AB44-7269-5447-FC0DA097DA78}"/>
              </a:ext>
            </a:extLst>
          </p:cNvPr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49"/>
          <p:cNvPicPr preferRelativeResize="0"/>
          <p:nvPr/>
        </p:nvPicPr>
        <p:blipFill rotWithShape="1">
          <a:blip r:embed="rId3">
            <a:alphaModFix amt="45000"/>
          </a:blip>
          <a:srcRect l="-9" r="6916"/>
          <a:stretch/>
        </p:blipFill>
        <p:spPr>
          <a:xfrm>
            <a:off x="-575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2252663"/>
            <a:ext cx="53340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0"/>
          <p:cNvSpPr txBox="1"/>
          <p:nvPr/>
        </p:nvSpPr>
        <p:spPr>
          <a:xfrm>
            <a:off x="727148" y="750873"/>
            <a:ext cx="8307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01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677" name="Google Shape;677;p50"/>
          <p:cNvSpPr txBox="1"/>
          <p:nvPr/>
        </p:nvSpPr>
        <p:spPr>
          <a:xfrm>
            <a:off x="1413225" y="843125"/>
            <a:ext cx="1460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사업</a:t>
            </a: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24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소개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678" name="Google Shape;678;p50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679" name="Google Shape;679;p50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680" name="Google Shape;680;p50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681" name="Google Shape;681;p50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682" name="Google Shape;682;p50"/>
          <p:cNvGrpSpPr/>
          <p:nvPr/>
        </p:nvGrpSpPr>
        <p:grpSpPr>
          <a:xfrm>
            <a:off x="867533" y="1759284"/>
            <a:ext cx="2355545" cy="3796500"/>
            <a:chOff x="1019506" y="1759284"/>
            <a:chExt cx="2551500" cy="3796500"/>
          </a:xfrm>
        </p:grpSpPr>
        <p:pic>
          <p:nvPicPr>
            <p:cNvPr id="683" name="Google Shape;683;p50"/>
            <p:cNvPicPr preferRelativeResize="0"/>
            <p:nvPr/>
          </p:nvPicPr>
          <p:blipFill rotWithShape="1">
            <a:blip r:embed="rId3">
              <a:alphaModFix/>
            </a:blip>
            <a:srcRect l="47715" r="20646"/>
            <a:stretch/>
          </p:blipFill>
          <p:spPr>
            <a:xfrm>
              <a:off x="1019506" y="1759284"/>
              <a:ext cx="2551500" cy="3796500"/>
            </a:xfrm>
            <a:prstGeom prst="roundRect">
              <a:avLst>
                <a:gd name="adj" fmla="val 8505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684" name="Google Shape;684;p50"/>
            <p:cNvSpPr txBox="1"/>
            <p:nvPr/>
          </p:nvSpPr>
          <p:spPr>
            <a:xfrm>
              <a:off x="1159438" y="2781600"/>
              <a:ext cx="2271600" cy="180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 err="1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의료</a:t>
              </a:r>
              <a:r>
                <a:rPr lang="en-US" sz="2000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 AI</a:t>
              </a:r>
              <a:endParaRPr sz="2000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DEEP:PACS PRO</a:t>
              </a:r>
              <a:endParaRPr sz="1700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DEEP:CHEST</a:t>
              </a:r>
              <a:endParaRPr sz="1700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DEEP:SPINE</a:t>
              </a:r>
              <a:endParaRPr sz="1700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DEEP:LUNG</a:t>
              </a:r>
              <a:endParaRPr sz="1700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DEEP:NEURO</a:t>
              </a:r>
              <a:endParaRPr sz="1700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685" name="Google Shape;685;p50"/>
          <p:cNvGrpSpPr/>
          <p:nvPr/>
        </p:nvGrpSpPr>
        <p:grpSpPr>
          <a:xfrm>
            <a:off x="6176954" y="1759285"/>
            <a:ext cx="2355545" cy="3796500"/>
            <a:chOff x="6391929" y="1759285"/>
            <a:chExt cx="2551500" cy="3796500"/>
          </a:xfrm>
        </p:grpSpPr>
        <p:pic>
          <p:nvPicPr>
            <p:cNvPr id="686" name="Google Shape;686;p50"/>
            <p:cNvPicPr preferRelativeResize="0"/>
            <p:nvPr/>
          </p:nvPicPr>
          <p:blipFill rotWithShape="1">
            <a:blip r:embed="rId4">
              <a:alphaModFix/>
            </a:blip>
            <a:srcRect l="48909" r="18436" b="3372"/>
            <a:stretch/>
          </p:blipFill>
          <p:spPr>
            <a:xfrm>
              <a:off x="6391929" y="1759285"/>
              <a:ext cx="2551500" cy="3796500"/>
            </a:xfrm>
            <a:prstGeom prst="roundRect">
              <a:avLst>
                <a:gd name="adj" fmla="val 9173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687" name="Google Shape;687;p50"/>
            <p:cNvSpPr txBox="1"/>
            <p:nvPr/>
          </p:nvSpPr>
          <p:spPr>
            <a:xfrm>
              <a:off x="6489413" y="2781594"/>
              <a:ext cx="2356500" cy="102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산업 AI</a:t>
              </a:r>
              <a:endParaRPr sz="2000" b="1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DEEP:SECURITY</a:t>
              </a:r>
              <a:endParaRPr sz="170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DEEP:FACTORY</a:t>
              </a:r>
              <a:endParaRPr sz="170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sp>
        <p:nvSpPr>
          <p:cNvPr id="688" name="Google Shape;688;p50"/>
          <p:cNvSpPr txBox="1"/>
          <p:nvPr/>
        </p:nvSpPr>
        <p:spPr>
          <a:xfrm>
            <a:off x="3365016" y="2900686"/>
            <a:ext cx="2670000" cy="1513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의료진의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진료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환경을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케어하여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보다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정확하고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정밀한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진단과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치료를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endParaRPr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할 수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있도록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보조</a:t>
            </a:r>
            <a:endParaRPr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689" name="Google Shape;689;p50"/>
          <p:cNvSpPr txBox="1"/>
          <p:nvPr/>
        </p:nvSpPr>
        <p:spPr>
          <a:xfrm>
            <a:off x="8674437" y="2716020"/>
            <a:ext cx="2674200" cy="1883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AI  기반의 X-ray 위해물품 자동판독 솔루션</a:t>
            </a:r>
            <a:endParaRPr sz="16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공장 자동화를 위한 딥러닝 기반의 머신비전 솔루션</a:t>
            </a:r>
            <a:endParaRPr sz="16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1"/>
          <p:cNvSpPr txBox="1"/>
          <p:nvPr/>
        </p:nvSpPr>
        <p:spPr>
          <a:xfrm>
            <a:off x="727148" y="750873"/>
            <a:ext cx="8307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01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695" name="Google Shape;695;p51"/>
          <p:cNvSpPr txBox="1"/>
          <p:nvPr/>
        </p:nvSpPr>
        <p:spPr>
          <a:xfrm>
            <a:off x="1413225" y="843125"/>
            <a:ext cx="1460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사업 소개</a:t>
            </a:r>
            <a:endParaRPr sz="2400" b="1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696" name="Google Shape;696;p51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697" name="Google Shape;697;p51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698" name="Google Shape;698;p51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699" name="Google Shape;699;p51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700" name="Google Shape;700;p51"/>
          <p:cNvGrpSpPr/>
          <p:nvPr/>
        </p:nvGrpSpPr>
        <p:grpSpPr>
          <a:xfrm>
            <a:off x="868680" y="1755648"/>
            <a:ext cx="2355545" cy="3796500"/>
            <a:chOff x="1019505" y="1759284"/>
            <a:chExt cx="2551500" cy="3796500"/>
          </a:xfrm>
        </p:grpSpPr>
        <p:pic>
          <p:nvPicPr>
            <p:cNvPr id="701" name="Google Shape;701;p51"/>
            <p:cNvPicPr preferRelativeResize="0"/>
            <p:nvPr/>
          </p:nvPicPr>
          <p:blipFill rotWithShape="1">
            <a:blip r:embed="rId3">
              <a:alphaModFix/>
            </a:blip>
            <a:srcRect l="63842" r="4600"/>
            <a:stretch/>
          </p:blipFill>
          <p:spPr>
            <a:xfrm>
              <a:off x="1019505" y="1759284"/>
              <a:ext cx="2551500" cy="3796500"/>
            </a:xfrm>
            <a:prstGeom prst="roundRect">
              <a:avLst>
                <a:gd name="adj" fmla="val 8505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02" name="Google Shape;702;p51"/>
            <p:cNvSpPr txBox="1"/>
            <p:nvPr/>
          </p:nvSpPr>
          <p:spPr>
            <a:xfrm>
              <a:off x="1564888" y="2781606"/>
              <a:ext cx="1460700" cy="7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AI </a:t>
              </a:r>
              <a:r>
                <a:rPr lang="en-US" sz="2000" b="1" dirty="0" err="1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플랫폼</a:t>
              </a:r>
              <a:endParaRPr sz="2000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DEEP:PHI</a:t>
              </a:r>
              <a:endParaRPr sz="1700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703" name="Google Shape;703;p51"/>
          <p:cNvGrpSpPr/>
          <p:nvPr/>
        </p:nvGrpSpPr>
        <p:grpSpPr>
          <a:xfrm>
            <a:off x="6181344" y="1755648"/>
            <a:ext cx="2355545" cy="3796500"/>
            <a:chOff x="6391925" y="1759285"/>
            <a:chExt cx="2551500" cy="3796500"/>
          </a:xfrm>
        </p:grpSpPr>
        <p:pic>
          <p:nvPicPr>
            <p:cNvPr id="704" name="Google Shape;704;p51"/>
            <p:cNvPicPr preferRelativeResize="0"/>
            <p:nvPr/>
          </p:nvPicPr>
          <p:blipFill rotWithShape="1">
            <a:blip r:embed="rId4">
              <a:alphaModFix/>
            </a:blip>
            <a:srcRect l="30657" r="30788"/>
            <a:stretch/>
          </p:blipFill>
          <p:spPr>
            <a:xfrm>
              <a:off x="6391925" y="1759285"/>
              <a:ext cx="2551500" cy="3796500"/>
            </a:xfrm>
            <a:prstGeom prst="roundRect">
              <a:avLst>
                <a:gd name="adj" fmla="val 9173"/>
              </a:avLst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705" name="Google Shape;705;p51"/>
            <p:cNvSpPr txBox="1"/>
            <p:nvPr/>
          </p:nvSpPr>
          <p:spPr>
            <a:xfrm>
              <a:off x="6937313" y="2781606"/>
              <a:ext cx="1460700" cy="7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AI 교육</a:t>
              </a:r>
              <a:endParaRPr sz="2000" b="1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DEEP:EDU</a:t>
              </a:r>
              <a:endParaRPr sz="170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sp>
        <p:nvSpPr>
          <p:cNvPr id="706" name="Google Shape;706;p51"/>
          <p:cNvSpPr txBox="1"/>
          <p:nvPr/>
        </p:nvSpPr>
        <p:spPr>
          <a:xfrm>
            <a:off x="3367779" y="2897061"/>
            <a:ext cx="2670000" cy="1513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간단한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모듈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조립만으로</a:t>
            </a:r>
            <a:endParaRPr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인공지능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모델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기획과</a:t>
            </a:r>
            <a:endParaRPr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솔루션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개발을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경험할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수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있는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플랫폼</a:t>
            </a:r>
            <a:endParaRPr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707" name="Google Shape;707;p51"/>
          <p:cNvSpPr txBox="1"/>
          <p:nvPr/>
        </p:nvSpPr>
        <p:spPr>
          <a:xfrm>
            <a:off x="8674437" y="2897061"/>
            <a:ext cx="2674200" cy="1513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AI와 코딩에 관한 사전지식</a:t>
            </a:r>
            <a:endParaRPr sz="16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없이도 누구나 AI 기초부터 </a:t>
            </a:r>
            <a:endParaRPr sz="16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개발 실무까지 활용할 수 있는 맞춤형 AI 교육 서비스 </a:t>
            </a:r>
            <a:endParaRPr sz="16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2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713" name="Google Shape;713;p52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714" name="Google Shape;714;p52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715" name="Google Shape;715;p52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716" name="Google Shape;716;p52"/>
          <p:cNvSpPr txBox="1"/>
          <p:nvPr/>
        </p:nvSpPr>
        <p:spPr>
          <a:xfrm>
            <a:off x="727148" y="750873"/>
            <a:ext cx="8307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02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717" name="Google Shape;717;p52"/>
          <p:cNvSpPr txBox="1"/>
          <p:nvPr/>
        </p:nvSpPr>
        <p:spPr>
          <a:xfrm>
            <a:off x="1432889" y="843125"/>
            <a:ext cx="87789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AI </a:t>
            </a:r>
            <a:r>
              <a:rPr lang="en-US" sz="24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기술</a:t>
            </a: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24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활용</a:t>
            </a: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01 _ DEEP:PACS PRO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718" name="Google Shape;718;p52"/>
          <p:cNvSpPr txBox="1"/>
          <p:nvPr/>
        </p:nvSpPr>
        <p:spPr>
          <a:xfrm>
            <a:off x="867325" y="1429837"/>
            <a:ext cx="7403400" cy="4822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PACS Worklist 상에서 AI 판독 결과 확인 가능</a:t>
            </a:r>
            <a:endParaRPr sz="1800" b="1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600"/>
              <a:buFont typeface="Noto Sans"/>
              <a:buChar char="●"/>
            </a:pPr>
            <a:r>
              <a:rPr lang="en-US" sz="160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DEEP:AI 솔루션과 연동하여 AI 판독결과를 PACS Worklist 상에서 확인 가능</a:t>
            </a:r>
            <a:endParaRPr sz="16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457200" marR="0" lvl="0" indent="-247650" algn="l" rt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300"/>
              <a:buFont typeface="Noto Sans"/>
              <a:buChar char="●"/>
            </a:pPr>
            <a:endParaRPr sz="3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600"/>
              <a:buFont typeface="Noto Sans"/>
              <a:buChar char="●"/>
            </a:pPr>
            <a:r>
              <a:rPr lang="en-US" sz="160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AI score에 기재된 환자별 질환 확률(%)을 통해 쉽고 빠르게 질환 유무에 대한 확인 가능</a:t>
            </a:r>
            <a:endParaRPr sz="16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 b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EMR과의 인터페이스를 통한 reporting 기능</a:t>
            </a:r>
            <a:endParaRPr sz="1800" b="1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8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600"/>
              <a:buFont typeface="Noto Sans"/>
              <a:buChar char="●"/>
            </a:pPr>
            <a:r>
              <a:rPr lang="en-US" sz="160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EMR과의 원활한 인터페이스를 통해 PACS 화면에서 화면 전환 없이 판독 결과 report 가능</a:t>
            </a:r>
            <a:endParaRPr sz="16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457200" lvl="0" indent="-247650" algn="l" rt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300"/>
              <a:buFont typeface="Noto Sans"/>
              <a:buChar char="●"/>
            </a:pPr>
            <a:endParaRPr sz="3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600"/>
              <a:buFont typeface="Noto Sans"/>
              <a:buChar char="●"/>
            </a:pPr>
            <a:r>
              <a:rPr lang="en-US" sz="160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해당 환자의 특이증상, 담당의 소견 등의 정보를 한눈에 확인 가능하여 사용자 편의성 증대</a:t>
            </a:r>
            <a:endParaRPr sz="16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DEEP:AI</a:t>
            </a:r>
            <a:endParaRPr sz="1800" b="1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600"/>
              <a:buFont typeface="Noto Sans"/>
              <a:buChar char="●"/>
            </a:pPr>
            <a:r>
              <a:rPr lang="en-US" sz="160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X-ray, CT, MRA와 같은 의료영상을 자동으로 판독해서 진단을 보조하는 솔루션</a:t>
            </a:r>
            <a:endParaRPr sz="16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457200" lvl="0" indent="-247650" algn="l" rt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300"/>
              <a:buFont typeface="Noto Sans"/>
              <a:buChar char="●"/>
            </a:pPr>
            <a:endParaRPr sz="3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600"/>
              <a:buFont typeface="Noto Sans"/>
              <a:buChar char="●"/>
            </a:pPr>
            <a:r>
              <a:rPr lang="en-US" sz="160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영상 데이터 내 장기나 뼈 질환 의심부위 추출과 노이즈를 제거해 깔끔한 처리도 가능</a:t>
            </a:r>
            <a:endParaRPr sz="16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pic>
        <p:nvPicPr>
          <p:cNvPr id="719" name="Google Shape;719;p52"/>
          <p:cNvPicPr preferRelativeResize="0"/>
          <p:nvPr/>
        </p:nvPicPr>
        <p:blipFill rotWithShape="1">
          <a:blip r:embed="rId3">
            <a:alphaModFix/>
          </a:blip>
          <a:srcRect l="54144" t="41683" r="18286" b="26760"/>
          <a:stretch/>
        </p:blipFill>
        <p:spPr>
          <a:xfrm>
            <a:off x="8464725" y="1601363"/>
            <a:ext cx="2863325" cy="174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52"/>
          <p:cNvPicPr preferRelativeResize="0"/>
          <p:nvPr/>
        </p:nvPicPr>
        <p:blipFill rotWithShape="1">
          <a:blip r:embed="rId4">
            <a:alphaModFix/>
          </a:blip>
          <a:srcRect l="53982" t="44464" r="18448" b="17147"/>
          <a:stretch/>
        </p:blipFill>
        <p:spPr>
          <a:xfrm>
            <a:off x="8464725" y="3671907"/>
            <a:ext cx="2863325" cy="2118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3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726" name="Google Shape;726;p53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727" name="Google Shape;727;p53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728" name="Google Shape;728;p53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729" name="Google Shape;729;p53"/>
          <p:cNvSpPr txBox="1"/>
          <p:nvPr/>
        </p:nvSpPr>
        <p:spPr>
          <a:xfrm>
            <a:off x="727148" y="750873"/>
            <a:ext cx="8307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02</a:t>
            </a:r>
            <a:endParaRPr sz="36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730" name="Google Shape;730;p53"/>
          <p:cNvSpPr txBox="1"/>
          <p:nvPr/>
        </p:nvSpPr>
        <p:spPr>
          <a:xfrm>
            <a:off x="1432889" y="843125"/>
            <a:ext cx="87789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AI 기술 활용 02 _ DEEP:SECURITY</a:t>
            </a:r>
            <a:endParaRPr sz="2400" b="1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731" name="Google Shape;731;p53"/>
          <p:cNvSpPr txBox="1"/>
          <p:nvPr/>
        </p:nvSpPr>
        <p:spPr>
          <a:xfrm>
            <a:off x="867325" y="1688967"/>
            <a:ext cx="7403400" cy="3329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자동</a:t>
            </a:r>
            <a:r>
              <a:rPr lang="en-US" sz="18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8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스크리닝</a:t>
            </a:r>
            <a:r>
              <a:rPr lang="en-US" sz="18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8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기술</a:t>
            </a:r>
            <a:endParaRPr sz="18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8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600"/>
              <a:buFont typeface="Noto Sans"/>
              <a:buChar char="●"/>
            </a:pP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각도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,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크기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,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폐색과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관계없이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현재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기능이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포착하기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어려운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위협과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밀수품까지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신속히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감지하여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사전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에이전트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경고에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대한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정확한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판단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제공</a:t>
            </a:r>
            <a:endParaRPr sz="18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X-ray </a:t>
            </a:r>
            <a:r>
              <a:rPr lang="en-US" sz="18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영상에</a:t>
            </a:r>
            <a:r>
              <a:rPr lang="en-US" sz="18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8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대해</a:t>
            </a:r>
            <a:r>
              <a:rPr lang="en-US" sz="18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20가지 </a:t>
            </a:r>
            <a:r>
              <a:rPr lang="en-US" sz="18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위해물품</a:t>
            </a:r>
            <a:r>
              <a:rPr lang="en-US" sz="18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8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표시</a:t>
            </a:r>
            <a:endParaRPr sz="18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600"/>
              <a:buFont typeface="Noto Sans"/>
              <a:buChar char="●"/>
            </a:pP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AI가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수하물에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대한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판독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결과를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분석</a:t>
            </a:r>
            <a:endParaRPr sz="1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600"/>
              <a:buFont typeface="Noto Sans"/>
              <a:buChar char="●"/>
            </a:pP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위해물품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위치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검출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/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위해물품이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의심되는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부위의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모양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,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위치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,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물품명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표시</a:t>
            </a:r>
            <a:endParaRPr sz="1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600"/>
              <a:buFont typeface="Noto Sans"/>
              <a:buChar char="●"/>
            </a:pP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위해물품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감지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시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소리와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색깔로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경보를</a:t>
            </a:r>
            <a:r>
              <a:rPr lang="en-US" sz="1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600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제공</a:t>
            </a:r>
            <a:endParaRPr sz="1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20가지 </a:t>
            </a:r>
            <a:r>
              <a:rPr lang="en-US" sz="18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위해물품</a:t>
            </a:r>
            <a:r>
              <a:rPr lang="en-US" sz="18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8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감지</a:t>
            </a:r>
            <a:r>
              <a:rPr lang="en-US" sz="18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8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확률값</a:t>
            </a:r>
            <a:r>
              <a:rPr lang="en-US" sz="18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8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표시</a:t>
            </a:r>
            <a:endParaRPr sz="1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pic>
        <p:nvPicPr>
          <p:cNvPr id="732" name="Google Shape;7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125" y="1870313"/>
            <a:ext cx="2926080" cy="163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3125" y="3782168"/>
            <a:ext cx="2926080" cy="16276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4" name="Google Shape;734;p53"/>
          <p:cNvGrpSpPr/>
          <p:nvPr/>
        </p:nvGrpSpPr>
        <p:grpSpPr>
          <a:xfrm>
            <a:off x="943527" y="4898688"/>
            <a:ext cx="6726998" cy="523400"/>
            <a:chOff x="867327" y="4886400"/>
            <a:chExt cx="6726998" cy="523400"/>
          </a:xfrm>
        </p:grpSpPr>
        <p:pic>
          <p:nvPicPr>
            <p:cNvPr id="735" name="Google Shape;735;p53"/>
            <p:cNvPicPr preferRelativeResize="0"/>
            <p:nvPr/>
          </p:nvPicPr>
          <p:blipFill rotWithShape="1">
            <a:blip r:embed="rId5">
              <a:alphaModFix/>
            </a:blip>
            <a:srcRect l="15175"/>
            <a:stretch/>
          </p:blipFill>
          <p:spPr>
            <a:xfrm>
              <a:off x="2088275" y="4886400"/>
              <a:ext cx="5506050" cy="523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6" name="Google Shape;736;p53"/>
            <p:cNvSpPr txBox="1"/>
            <p:nvPr/>
          </p:nvSpPr>
          <p:spPr>
            <a:xfrm>
              <a:off x="867327" y="5049812"/>
              <a:ext cx="1246500" cy="2787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정확도</a:t>
              </a:r>
              <a:r>
                <a:rPr lang="en-US" sz="105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 Accuracy</a:t>
              </a:r>
              <a:endParaRPr sz="12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7"/>
          <p:cNvPicPr preferRelativeResize="0"/>
          <p:nvPr/>
        </p:nvPicPr>
        <p:blipFill rotWithShape="1">
          <a:blip r:embed="rId3">
            <a:alphaModFix amt="50000"/>
          </a:blip>
          <a:srcRect l="3828" t="4124" r="29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27"/>
          <p:cNvGrpSpPr/>
          <p:nvPr/>
        </p:nvGrpSpPr>
        <p:grpSpPr>
          <a:xfrm>
            <a:off x="578216" y="3367043"/>
            <a:ext cx="141051" cy="141000"/>
            <a:chOff x="5885234" y="2188723"/>
            <a:chExt cx="282102" cy="282000"/>
          </a:xfrm>
        </p:grpSpPr>
        <p:cxnSp>
          <p:nvCxnSpPr>
            <p:cNvPr id="208" name="Google Shape;208;p27"/>
            <p:cNvCxnSpPr/>
            <p:nvPr/>
          </p:nvCxnSpPr>
          <p:spPr>
            <a:xfrm flipH="1">
              <a:off x="5885336" y="2188723"/>
              <a:ext cx="282000" cy="282000"/>
            </a:xfrm>
            <a:prstGeom prst="straightConnector1">
              <a:avLst/>
            </a:prstGeom>
            <a:noFill/>
            <a:ln w="9525" cap="flat" cmpd="sng">
              <a:solidFill>
                <a:srgbClr val="2A2A2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9" name="Google Shape;209;p27"/>
            <p:cNvCxnSpPr/>
            <p:nvPr/>
          </p:nvCxnSpPr>
          <p:spPr>
            <a:xfrm>
              <a:off x="5885234" y="2188723"/>
              <a:ext cx="282000" cy="282000"/>
            </a:xfrm>
            <a:prstGeom prst="straightConnector1">
              <a:avLst/>
            </a:prstGeom>
            <a:noFill/>
            <a:ln w="9525" cap="flat" cmpd="sng">
              <a:solidFill>
                <a:srgbClr val="2A2A2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10" name="Google Shape;210;p27"/>
          <p:cNvGrpSpPr/>
          <p:nvPr/>
        </p:nvGrpSpPr>
        <p:grpSpPr>
          <a:xfrm>
            <a:off x="11609382" y="3367043"/>
            <a:ext cx="141051" cy="141000"/>
            <a:chOff x="5885234" y="2188723"/>
            <a:chExt cx="282102" cy="282000"/>
          </a:xfrm>
        </p:grpSpPr>
        <p:cxnSp>
          <p:nvCxnSpPr>
            <p:cNvPr id="211" name="Google Shape;211;p27"/>
            <p:cNvCxnSpPr/>
            <p:nvPr/>
          </p:nvCxnSpPr>
          <p:spPr>
            <a:xfrm flipH="1">
              <a:off x="5885336" y="2188723"/>
              <a:ext cx="282000" cy="282000"/>
            </a:xfrm>
            <a:prstGeom prst="straightConnector1">
              <a:avLst/>
            </a:prstGeom>
            <a:noFill/>
            <a:ln w="9525" cap="flat" cmpd="sng">
              <a:solidFill>
                <a:srgbClr val="2A2A2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" name="Google Shape;212;p27"/>
            <p:cNvCxnSpPr/>
            <p:nvPr/>
          </p:nvCxnSpPr>
          <p:spPr>
            <a:xfrm>
              <a:off x="5885234" y="2188723"/>
              <a:ext cx="282000" cy="282000"/>
            </a:xfrm>
            <a:prstGeom prst="straightConnector1">
              <a:avLst/>
            </a:prstGeom>
            <a:noFill/>
            <a:ln w="9525" cap="flat" cmpd="sng">
              <a:solidFill>
                <a:srgbClr val="2A2A2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D7122F3-41DD-ACE8-2968-A9BB9A0C2A7C}"/>
              </a:ext>
            </a:extLst>
          </p:cNvPr>
          <p:cNvGrpSpPr/>
          <p:nvPr/>
        </p:nvGrpSpPr>
        <p:grpSpPr>
          <a:xfrm>
            <a:off x="2668224" y="1190254"/>
            <a:ext cx="6855552" cy="3750872"/>
            <a:chOff x="2668224" y="1672036"/>
            <a:chExt cx="6855552" cy="3750872"/>
          </a:xfrm>
        </p:grpSpPr>
        <p:pic>
          <p:nvPicPr>
            <p:cNvPr id="225" name="Google Shape;225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44805" y="1672036"/>
              <a:ext cx="5502391" cy="29043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7"/>
            <p:cNvSpPr txBox="1"/>
            <p:nvPr/>
          </p:nvSpPr>
          <p:spPr>
            <a:xfrm>
              <a:off x="2668224" y="4945908"/>
              <a:ext cx="6855552" cy="47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 b="1" dirty="0" err="1">
                  <a:solidFill>
                    <a:srgbClr val="212121"/>
                  </a:solidFill>
                  <a:latin typeface="+mn-ea"/>
                  <a:ea typeface="+mn-ea"/>
                </a:rPr>
                <a:t>기술로</a:t>
              </a:r>
              <a:r>
                <a:rPr lang="en-US" sz="1900" b="1" dirty="0">
                  <a:solidFill>
                    <a:srgbClr val="212121"/>
                  </a:solidFill>
                  <a:latin typeface="+mn-ea"/>
                  <a:ea typeface="+mn-ea"/>
                </a:rPr>
                <a:t> </a:t>
              </a:r>
              <a:r>
                <a:rPr lang="en-US" sz="1900" b="1" dirty="0" err="1">
                  <a:solidFill>
                    <a:srgbClr val="212121"/>
                  </a:solidFill>
                  <a:latin typeface="+mn-ea"/>
                  <a:ea typeface="+mn-ea"/>
                </a:rPr>
                <a:t>인류와</a:t>
              </a:r>
              <a:r>
                <a:rPr lang="en-US" sz="1900" b="1" dirty="0">
                  <a:solidFill>
                    <a:srgbClr val="212121"/>
                  </a:solidFill>
                  <a:latin typeface="+mn-ea"/>
                  <a:ea typeface="+mn-ea"/>
                </a:rPr>
                <a:t> </a:t>
              </a:r>
              <a:r>
                <a:rPr lang="en-US" sz="1900" b="1" dirty="0" err="1">
                  <a:solidFill>
                    <a:srgbClr val="212121"/>
                  </a:solidFill>
                  <a:latin typeface="+mn-ea"/>
                  <a:ea typeface="+mn-ea"/>
                </a:rPr>
                <a:t>사회에</a:t>
              </a:r>
              <a:r>
                <a:rPr lang="en-US" sz="1900" b="1" dirty="0">
                  <a:solidFill>
                    <a:srgbClr val="212121"/>
                  </a:solidFill>
                  <a:latin typeface="+mn-ea"/>
                  <a:ea typeface="+mn-ea"/>
                </a:rPr>
                <a:t> </a:t>
              </a:r>
              <a:r>
                <a:rPr lang="en-US" sz="1900" b="1" dirty="0" err="1">
                  <a:solidFill>
                    <a:srgbClr val="212121"/>
                  </a:solidFill>
                  <a:latin typeface="+mn-ea"/>
                  <a:ea typeface="+mn-ea"/>
                </a:rPr>
                <a:t>기여하는</a:t>
              </a:r>
              <a:r>
                <a:rPr lang="en-US" sz="1900" b="1" dirty="0">
                  <a:solidFill>
                    <a:srgbClr val="212121"/>
                  </a:solidFill>
                  <a:latin typeface="+mn-ea"/>
                  <a:ea typeface="+mn-ea"/>
                </a:rPr>
                <a:t> Global Top-tier Company</a:t>
              </a:r>
              <a:endParaRPr sz="1900" b="1" dirty="0">
                <a:solidFill>
                  <a:srgbClr val="212121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4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742" name="Google Shape;742;p54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743" name="Google Shape;743;p54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744" name="Google Shape;744;p54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745" name="Google Shape;745;p54"/>
          <p:cNvSpPr txBox="1"/>
          <p:nvPr/>
        </p:nvSpPr>
        <p:spPr>
          <a:xfrm>
            <a:off x="727148" y="750873"/>
            <a:ext cx="8307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02</a:t>
            </a:r>
            <a:endParaRPr sz="36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746" name="Google Shape;746;p54"/>
          <p:cNvSpPr txBox="1"/>
          <p:nvPr/>
        </p:nvSpPr>
        <p:spPr>
          <a:xfrm>
            <a:off x="1432889" y="843125"/>
            <a:ext cx="87789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AI </a:t>
            </a:r>
            <a:r>
              <a:rPr lang="en-US" sz="24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기술</a:t>
            </a: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24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활용</a:t>
            </a: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03 _ DEEP:FACTORY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747" name="Google Shape;747;p54"/>
          <p:cNvSpPr txBox="1"/>
          <p:nvPr/>
        </p:nvSpPr>
        <p:spPr>
          <a:xfrm>
            <a:off x="867325" y="1702200"/>
            <a:ext cx="6155100" cy="34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Classification</a:t>
            </a:r>
            <a:endParaRPr sz="1800" b="1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457200" marR="0" lvl="0" indent="-330200" algn="l" rt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600"/>
              <a:buFont typeface="Noto Sans"/>
              <a:buChar char="●"/>
            </a:pPr>
            <a:r>
              <a:rPr lang="en-US" sz="160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학습된 영상에 라벨링을 하여 영상정보에 대한 양불 판정을 하는 딥러닝툴</a:t>
            </a:r>
            <a:endParaRPr sz="16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Segmentation</a:t>
            </a:r>
            <a:endParaRPr sz="1800" b="1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600"/>
              <a:buFont typeface="Noto Sans"/>
              <a:buChar char="●"/>
            </a:pPr>
            <a:r>
              <a:rPr lang="en-US" sz="160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영상정보에 불량의 형태와 위치를 표시하는 딥러닝툴</a:t>
            </a:r>
            <a:endParaRPr sz="16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Detection</a:t>
            </a:r>
            <a:endParaRPr sz="1800" b="1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1600"/>
              <a:buFont typeface="Noto Sans"/>
              <a:buChar char="●"/>
            </a:pPr>
            <a:r>
              <a:rPr lang="en-US" sz="160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영상정보에서 어떠한 결함이 있는지 위치와 결함의 종류를 표시하는 딥러닝툴</a:t>
            </a:r>
            <a:endParaRPr sz="16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grpSp>
        <p:nvGrpSpPr>
          <p:cNvPr id="748" name="Google Shape;748;p54"/>
          <p:cNvGrpSpPr/>
          <p:nvPr/>
        </p:nvGrpSpPr>
        <p:grpSpPr>
          <a:xfrm>
            <a:off x="7154348" y="1451938"/>
            <a:ext cx="4200124" cy="1385327"/>
            <a:chOff x="7154348" y="1702550"/>
            <a:chExt cx="4200124" cy="1385327"/>
          </a:xfrm>
        </p:grpSpPr>
        <p:pic>
          <p:nvPicPr>
            <p:cNvPr id="749" name="Google Shape;749;p54"/>
            <p:cNvPicPr preferRelativeResize="0"/>
            <p:nvPr/>
          </p:nvPicPr>
          <p:blipFill rotWithShape="1">
            <a:blip r:embed="rId3">
              <a:alphaModFix/>
            </a:blip>
            <a:srcRect b="63905"/>
            <a:stretch/>
          </p:blipFill>
          <p:spPr>
            <a:xfrm>
              <a:off x="7154348" y="1702550"/>
              <a:ext cx="4200124" cy="111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0" name="Google Shape;750;p54"/>
            <p:cNvSpPr txBox="1"/>
            <p:nvPr/>
          </p:nvSpPr>
          <p:spPr>
            <a:xfrm>
              <a:off x="7204060" y="2774527"/>
              <a:ext cx="4100700" cy="313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웨이퍼 양불 판정                     비정형 물체 양불 판정</a:t>
              </a:r>
              <a:endParaRPr sz="160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endParaRPr>
            </a:p>
          </p:txBody>
        </p:sp>
      </p:grpSp>
      <p:grpSp>
        <p:nvGrpSpPr>
          <p:cNvPr id="751" name="Google Shape;751;p54"/>
          <p:cNvGrpSpPr/>
          <p:nvPr/>
        </p:nvGrpSpPr>
        <p:grpSpPr>
          <a:xfrm>
            <a:off x="7154348" y="2948692"/>
            <a:ext cx="4200124" cy="1385327"/>
            <a:chOff x="7154348" y="3199305"/>
            <a:chExt cx="4200124" cy="1385327"/>
          </a:xfrm>
        </p:grpSpPr>
        <p:pic>
          <p:nvPicPr>
            <p:cNvPr id="752" name="Google Shape;752;p54"/>
            <p:cNvPicPr preferRelativeResize="0"/>
            <p:nvPr/>
          </p:nvPicPr>
          <p:blipFill rotWithShape="1">
            <a:blip r:embed="rId3">
              <a:alphaModFix/>
            </a:blip>
            <a:srcRect t="55809" b="8096"/>
            <a:stretch/>
          </p:blipFill>
          <p:spPr>
            <a:xfrm>
              <a:off x="7154348" y="3199305"/>
              <a:ext cx="4200124" cy="1112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3" name="Google Shape;753;p54"/>
            <p:cNvSpPr txBox="1"/>
            <p:nvPr/>
          </p:nvSpPr>
          <p:spPr>
            <a:xfrm>
              <a:off x="7204060" y="4271282"/>
              <a:ext cx="4100700" cy="313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2차 전지 불량 검출                   섬유 불량 검출</a:t>
              </a:r>
              <a:endParaRPr sz="160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endParaRPr>
            </a:p>
          </p:txBody>
        </p:sp>
      </p:grpSp>
      <p:grpSp>
        <p:nvGrpSpPr>
          <p:cNvPr id="754" name="Google Shape;754;p54"/>
          <p:cNvGrpSpPr/>
          <p:nvPr/>
        </p:nvGrpSpPr>
        <p:grpSpPr>
          <a:xfrm>
            <a:off x="7160435" y="4445447"/>
            <a:ext cx="4187950" cy="1463940"/>
            <a:chOff x="7160435" y="4696060"/>
            <a:chExt cx="4187950" cy="1463940"/>
          </a:xfrm>
        </p:grpSpPr>
        <p:pic>
          <p:nvPicPr>
            <p:cNvPr id="755" name="Google Shape;755;p54"/>
            <p:cNvPicPr preferRelativeResize="0"/>
            <p:nvPr/>
          </p:nvPicPr>
          <p:blipFill rotWithShape="1">
            <a:blip r:embed="rId4">
              <a:alphaModFix/>
            </a:blip>
            <a:srcRect t="4136" b="15843"/>
            <a:stretch/>
          </p:blipFill>
          <p:spPr>
            <a:xfrm>
              <a:off x="7160435" y="4696060"/>
              <a:ext cx="4187950" cy="11915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6" name="Google Shape;756;p54"/>
            <p:cNvSpPr txBox="1"/>
            <p:nvPr/>
          </p:nvSpPr>
          <p:spPr>
            <a:xfrm>
              <a:off x="7204060" y="5846650"/>
              <a:ext cx="4100700" cy="313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PCB 검사                                 기반 인공지능(AI) 연구</a:t>
              </a:r>
              <a:endParaRPr sz="160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55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762" name="Google Shape;762;p55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763" name="Google Shape;763;p55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764" name="Google Shape;764;p55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765" name="Google Shape;765;p55"/>
          <p:cNvSpPr txBox="1"/>
          <p:nvPr/>
        </p:nvSpPr>
        <p:spPr>
          <a:xfrm>
            <a:off x="1413225" y="843125"/>
            <a:ext cx="10575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인재상</a:t>
            </a:r>
            <a:endParaRPr sz="2400" b="1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766" name="Google Shape;766;p55"/>
          <p:cNvSpPr txBox="1"/>
          <p:nvPr/>
        </p:nvSpPr>
        <p:spPr>
          <a:xfrm>
            <a:off x="727151" y="750875"/>
            <a:ext cx="8049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03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767" name="Google Shape;767;p55"/>
          <p:cNvSpPr/>
          <p:nvPr/>
        </p:nvSpPr>
        <p:spPr>
          <a:xfrm>
            <a:off x="2561850" y="1577200"/>
            <a:ext cx="7068300" cy="954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chemeClr val="bg1">
                <a:lumMod val="95000"/>
                <a:alpha val="4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768" name="Google Shape;768;p55"/>
          <p:cNvSpPr txBox="1"/>
          <p:nvPr/>
        </p:nvSpPr>
        <p:spPr>
          <a:xfrm>
            <a:off x="3621600" y="1851550"/>
            <a:ext cx="49488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스스로 성장하는 융합 인재</a:t>
            </a:r>
            <a:endParaRPr sz="2000" b="1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grpSp>
        <p:nvGrpSpPr>
          <p:cNvPr id="769" name="Google Shape;769;p55"/>
          <p:cNvGrpSpPr/>
          <p:nvPr/>
        </p:nvGrpSpPr>
        <p:grpSpPr>
          <a:xfrm>
            <a:off x="1263413" y="3083150"/>
            <a:ext cx="2546400" cy="2546400"/>
            <a:chOff x="1263413" y="3083150"/>
            <a:chExt cx="2546400" cy="2546400"/>
          </a:xfrm>
        </p:grpSpPr>
        <p:sp>
          <p:nvSpPr>
            <p:cNvPr id="770" name="Google Shape;770;p55"/>
            <p:cNvSpPr/>
            <p:nvPr/>
          </p:nvSpPr>
          <p:spPr>
            <a:xfrm>
              <a:off x="1263413" y="3083150"/>
              <a:ext cx="2546400" cy="2546400"/>
            </a:xfrm>
            <a:prstGeom prst="ellipse">
              <a:avLst/>
            </a:prstGeom>
            <a:solidFill>
              <a:srgbClr val="A5A5A5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771" name="Google Shape;771;p55"/>
            <p:cNvSpPr txBox="1"/>
            <p:nvPr/>
          </p:nvSpPr>
          <p:spPr>
            <a:xfrm>
              <a:off x="1441615" y="3749552"/>
              <a:ext cx="2190000" cy="12135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상생의 조직문화를</a:t>
              </a:r>
              <a:endParaRPr sz="1700" b="1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구축하는 </a:t>
              </a:r>
              <a:endParaRPr sz="1700" b="1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협력 인재</a:t>
              </a:r>
              <a:endParaRPr sz="1700" b="1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772" name="Google Shape;772;p55"/>
          <p:cNvGrpSpPr/>
          <p:nvPr/>
        </p:nvGrpSpPr>
        <p:grpSpPr>
          <a:xfrm>
            <a:off x="4822800" y="3083150"/>
            <a:ext cx="2546400" cy="2546400"/>
            <a:chOff x="4822800" y="3083150"/>
            <a:chExt cx="2546400" cy="2546400"/>
          </a:xfrm>
        </p:grpSpPr>
        <p:sp>
          <p:nvSpPr>
            <p:cNvPr id="773" name="Google Shape;773;p55"/>
            <p:cNvSpPr/>
            <p:nvPr/>
          </p:nvSpPr>
          <p:spPr>
            <a:xfrm>
              <a:off x="4822800" y="3083150"/>
              <a:ext cx="2546400" cy="2546400"/>
            </a:xfrm>
            <a:prstGeom prst="ellipse">
              <a:avLst/>
            </a:prstGeom>
            <a:solidFill>
              <a:srgbClr val="A5A5A5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774" name="Google Shape;774;p55"/>
            <p:cNvSpPr txBox="1"/>
            <p:nvPr/>
          </p:nvSpPr>
          <p:spPr>
            <a:xfrm>
              <a:off x="5001015" y="3945747"/>
              <a:ext cx="2190000" cy="821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변화를 주도하는</a:t>
              </a:r>
              <a:endParaRPr sz="1700" b="1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도전 인재 </a:t>
              </a:r>
              <a:endParaRPr sz="1700" b="1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775" name="Google Shape;775;p55"/>
          <p:cNvGrpSpPr/>
          <p:nvPr/>
        </p:nvGrpSpPr>
        <p:grpSpPr>
          <a:xfrm>
            <a:off x="8382188" y="3083150"/>
            <a:ext cx="2546400" cy="2546400"/>
            <a:chOff x="8382188" y="3083150"/>
            <a:chExt cx="2546400" cy="2546400"/>
          </a:xfrm>
        </p:grpSpPr>
        <p:sp>
          <p:nvSpPr>
            <p:cNvPr id="776" name="Google Shape;776;p55"/>
            <p:cNvSpPr/>
            <p:nvPr/>
          </p:nvSpPr>
          <p:spPr>
            <a:xfrm>
              <a:off x="8382188" y="3083150"/>
              <a:ext cx="2546400" cy="2546400"/>
            </a:xfrm>
            <a:prstGeom prst="ellipse">
              <a:avLst/>
            </a:prstGeom>
            <a:solidFill>
              <a:srgbClr val="A5A5A5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777" name="Google Shape;777;p55"/>
            <p:cNvSpPr txBox="1"/>
            <p:nvPr/>
          </p:nvSpPr>
          <p:spPr>
            <a:xfrm>
              <a:off x="8560390" y="3945747"/>
              <a:ext cx="2190000" cy="821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가치를 참조하는</a:t>
              </a:r>
              <a:endParaRPr sz="1700" b="1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전문 인재</a:t>
              </a:r>
              <a:endParaRPr sz="1700" b="1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3850" y="4683800"/>
            <a:ext cx="2814299" cy="20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31800" y="4683800"/>
            <a:ext cx="2814288" cy="20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7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792" name="Google Shape;792;p57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793" name="Google Shape;793;p57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794" name="Google Shape;794;p57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795" name="Google Shape;795;p57"/>
          <p:cNvSpPr txBox="1"/>
          <p:nvPr/>
        </p:nvSpPr>
        <p:spPr>
          <a:xfrm>
            <a:off x="3109913" y="801042"/>
            <a:ext cx="7505100" cy="775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“Making AI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beneficial”이란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미션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아래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</a:t>
            </a:r>
            <a:endParaRPr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AI로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더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이로운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세상을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만들어가기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위해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OCR Pack,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추천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팩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등의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AI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제품을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개발</a:t>
            </a:r>
            <a:endParaRPr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796" name="Google Shape;796;p57"/>
          <p:cNvSpPr txBox="1"/>
          <p:nvPr/>
        </p:nvSpPr>
        <p:spPr>
          <a:xfrm>
            <a:off x="1045350" y="2713799"/>
            <a:ext cx="3948300" cy="262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Making AI beneficial</a:t>
            </a:r>
            <a:endParaRPr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AI로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세상을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더욱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이롭게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만듭니다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Upstage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는 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AI 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생태계의 선순환 구조를 만들고 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AI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가 써 내려갈 새시대의 패러다임을 선도하며 모두가 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AI 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기술의 혜택을 누릴 수 있도록 노력합니다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</a:t>
            </a:r>
            <a:endParaRPr lang="ko-KR" altLang="en-US"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799" name="Google Shape;799;p57"/>
          <p:cNvSpPr txBox="1"/>
          <p:nvPr/>
        </p:nvSpPr>
        <p:spPr>
          <a:xfrm>
            <a:off x="5657343" y="2712979"/>
            <a:ext cx="5567100" cy="2991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The future starts today with easy-to-apply AI</a:t>
            </a:r>
            <a:endParaRPr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손쉬운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AI로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미래를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우리의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오늘로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바꿉니다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>
              <a:lnSpc>
                <a:spcPct val="150000"/>
              </a:lnSpc>
              <a:buSzPts val="1100"/>
            </a:pP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더 많은 사람들이 새로운 시대에 동참할 수 있도록 누구나 쉽게 도입할 수 있는 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AI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를 제공합니다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 AI 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기술을 활용한 비즈니스 혁신을 통해 새로운 성장 모멘텀을 제시합니다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 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업스테이지는 세계 무대로 도약할 당신의 모든 순간에 함께 하겠습니다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</a:t>
            </a:r>
            <a:endParaRPr lang="ko-KR" altLang="en-US"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2" name="Google Shape;676;p50">
            <a:extLst>
              <a:ext uri="{FF2B5EF4-FFF2-40B4-BE49-F238E27FC236}">
                <a16:creationId xmlns:a16="http://schemas.microsoft.com/office/drawing/2014/main" id="{7416B6E7-4BEE-1A7B-47D7-4F10DACA4727}"/>
              </a:ext>
            </a:extLst>
          </p:cNvPr>
          <p:cNvSpPr txBox="1"/>
          <p:nvPr/>
        </p:nvSpPr>
        <p:spPr>
          <a:xfrm>
            <a:off x="727148" y="750873"/>
            <a:ext cx="8307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01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3" name="Google Shape;677;p50">
            <a:extLst>
              <a:ext uri="{FF2B5EF4-FFF2-40B4-BE49-F238E27FC236}">
                <a16:creationId xmlns:a16="http://schemas.microsoft.com/office/drawing/2014/main" id="{95E797AF-E995-387E-357B-D2BE793AB07A}"/>
              </a:ext>
            </a:extLst>
          </p:cNvPr>
          <p:cNvSpPr txBox="1"/>
          <p:nvPr/>
        </p:nvSpPr>
        <p:spPr>
          <a:xfrm>
            <a:off x="1413225" y="843125"/>
            <a:ext cx="1460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기업</a:t>
            </a: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24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소개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4" name="Google Shape;677;p50">
            <a:extLst>
              <a:ext uri="{FF2B5EF4-FFF2-40B4-BE49-F238E27FC236}">
                <a16:creationId xmlns:a16="http://schemas.microsoft.com/office/drawing/2014/main" id="{CEBEF2D3-88BF-FF15-C54D-A9BE407B8699}"/>
              </a:ext>
            </a:extLst>
          </p:cNvPr>
          <p:cNvSpPr txBox="1"/>
          <p:nvPr/>
        </p:nvSpPr>
        <p:spPr>
          <a:xfrm>
            <a:off x="1044865" y="2125388"/>
            <a:ext cx="1460700" cy="34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9900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Mission</a:t>
            </a:r>
            <a:endParaRPr sz="2000" b="1" dirty="0">
              <a:solidFill>
                <a:srgbClr val="9900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5" name="Google Shape;677;p50">
            <a:extLst>
              <a:ext uri="{FF2B5EF4-FFF2-40B4-BE49-F238E27FC236}">
                <a16:creationId xmlns:a16="http://schemas.microsoft.com/office/drawing/2014/main" id="{9C0B2E1A-73C1-B552-E506-B6262ABDFD6B}"/>
              </a:ext>
            </a:extLst>
          </p:cNvPr>
          <p:cNvSpPr txBox="1"/>
          <p:nvPr/>
        </p:nvSpPr>
        <p:spPr>
          <a:xfrm>
            <a:off x="5657343" y="2125388"/>
            <a:ext cx="1460700" cy="34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9900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Vision</a:t>
            </a:r>
            <a:endParaRPr sz="2000" b="1" dirty="0">
              <a:solidFill>
                <a:srgbClr val="9900FF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8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809" name="Google Shape;809;p58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810" name="Google Shape;810;p58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811" name="Google Shape;811;p58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" name="Google Shape;716;p52">
            <a:extLst>
              <a:ext uri="{FF2B5EF4-FFF2-40B4-BE49-F238E27FC236}">
                <a16:creationId xmlns:a16="http://schemas.microsoft.com/office/drawing/2014/main" id="{C160F9B5-51F2-D604-9C46-45B6C642DBE7}"/>
              </a:ext>
            </a:extLst>
          </p:cNvPr>
          <p:cNvSpPr txBox="1"/>
          <p:nvPr/>
        </p:nvSpPr>
        <p:spPr>
          <a:xfrm>
            <a:off x="727148" y="750873"/>
            <a:ext cx="8307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02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3" name="Google Shape;717;p52">
            <a:extLst>
              <a:ext uri="{FF2B5EF4-FFF2-40B4-BE49-F238E27FC236}">
                <a16:creationId xmlns:a16="http://schemas.microsoft.com/office/drawing/2014/main" id="{22B71D65-A114-0E38-2155-A25EF3ADFC13}"/>
              </a:ext>
            </a:extLst>
          </p:cNvPr>
          <p:cNvSpPr txBox="1"/>
          <p:nvPr/>
        </p:nvSpPr>
        <p:spPr>
          <a:xfrm>
            <a:off x="1432889" y="843125"/>
            <a:ext cx="87789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Brand Value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A1CE828-F7E6-F2EA-A9FB-A10DC6F89379}"/>
              </a:ext>
            </a:extLst>
          </p:cNvPr>
          <p:cNvGrpSpPr/>
          <p:nvPr/>
        </p:nvGrpSpPr>
        <p:grpSpPr>
          <a:xfrm>
            <a:off x="1021113" y="1742097"/>
            <a:ext cx="2806449" cy="4073652"/>
            <a:chOff x="977926" y="1742097"/>
            <a:chExt cx="2806449" cy="4073652"/>
          </a:xfrm>
        </p:grpSpPr>
        <p:pic>
          <p:nvPicPr>
            <p:cNvPr id="816" name="Google Shape;816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19151" y="2462429"/>
              <a:ext cx="1524000" cy="1504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8" name="Google Shape;818;p58"/>
            <p:cNvSpPr txBox="1"/>
            <p:nvPr/>
          </p:nvSpPr>
          <p:spPr>
            <a:xfrm>
              <a:off x="977926" y="4302070"/>
              <a:ext cx="2806449" cy="1513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AI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시대의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선두에서도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결코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안주하지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않습니다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.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우리는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끊임없이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혁신하며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항상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최고를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유지합니다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.</a:t>
              </a:r>
              <a:endParaRPr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endParaRPr>
            </a:p>
          </p:txBody>
        </p:sp>
        <p:sp>
          <p:nvSpPr>
            <p:cNvPr id="4" name="Google Shape;677;p50">
              <a:extLst>
                <a:ext uri="{FF2B5EF4-FFF2-40B4-BE49-F238E27FC236}">
                  <a16:creationId xmlns:a16="http://schemas.microsoft.com/office/drawing/2014/main" id="{3AB09E28-E12D-B7AE-B789-9D64E15470EE}"/>
                </a:ext>
              </a:extLst>
            </p:cNvPr>
            <p:cNvSpPr txBox="1"/>
            <p:nvPr/>
          </p:nvSpPr>
          <p:spPr>
            <a:xfrm>
              <a:off x="1650801" y="1742097"/>
              <a:ext cx="1460700" cy="344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9900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Champion</a:t>
              </a:r>
              <a:endParaRPr sz="2000" b="1" dirty="0">
                <a:solidFill>
                  <a:srgbClr val="9900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465F1992-D46D-FA83-F987-15AE0357B993}"/>
              </a:ext>
            </a:extLst>
          </p:cNvPr>
          <p:cNvGrpSpPr/>
          <p:nvPr/>
        </p:nvGrpSpPr>
        <p:grpSpPr>
          <a:xfrm>
            <a:off x="4290536" y="1742097"/>
            <a:ext cx="3201378" cy="4073651"/>
            <a:chOff x="4204161" y="1742097"/>
            <a:chExt cx="3201378" cy="4073651"/>
          </a:xfrm>
        </p:grpSpPr>
        <p:pic>
          <p:nvPicPr>
            <p:cNvPr id="815" name="Google Shape;815;p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42850" y="2462429"/>
              <a:ext cx="1524000" cy="1504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9" name="Google Shape;819;p58"/>
            <p:cNvSpPr txBox="1"/>
            <p:nvPr/>
          </p:nvSpPr>
          <p:spPr>
            <a:xfrm>
              <a:off x="4204161" y="4302069"/>
              <a:ext cx="3201378" cy="1513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쉽게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적용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가능한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AI로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비즈니스를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근본부터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변화시켜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사업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최적화는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물론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무한한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성장을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가속화합니다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.</a:t>
              </a:r>
              <a:endParaRPr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endParaRPr>
            </a:p>
          </p:txBody>
        </p:sp>
        <p:sp>
          <p:nvSpPr>
            <p:cNvPr id="5" name="Google Shape;677;p50">
              <a:extLst>
                <a:ext uri="{FF2B5EF4-FFF2-40B4-BE49-F238E27FC236}">
                  <a16:creationId xmlns:a16="http://schemas.microsoft.com/office/drawing/2014/main" id="{88DE2E9E-8643-FD8F-EFB0-CDD5663FEC64}"/>
                </a:ext>
              </a:extLst>
            </p:cNvPr>
            <p:cNvSpPr txBox="1"/>
            <p:nvPr/>
          </p:nvSpPr>
          <p:spPr>
            <a:xfrm>
              <a:off x="4903462" y="1742097"/>
              <a:ext cx="1802777" cy="344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9900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Accelerator</a:t>
              </a:r>
              <a:endParaRPr sz="2000" b="1" dirty="0">
                <a:solidFill>
                  <a:srgbClr val="9900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B631C7-B196-2733-D8F8-83FF2A308B2D}"/>
              </a:ext>
            </a:extLst>
          </p:cNvPr>
          <p:cNvGrpSpPr/>
          <p:nvPr/>
        </p:nvGrpSpPr>
        <p:grpSpPr>
          <a:xfrm>
            <a:off x="7954887" y="1742097"/>
            <a:ext cx="3216000" cy="3704320"/>
            <a:chOff x="7911700" y="1742097"/>
            <a:chExt cx="3216000" cy="3704320"/>
          </a:xfrm>
        </p:grpSpPr>
        <p:pic>
          <p:nvPicPr>
            <p:cNvPr id="817" name="Google Shape;817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57700" y="2462429"/>
              <a:ext cx="1524000" cy="1504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0" name="Google Shape;820;p58"/>
            <p:cNvSpPr txBox="1"/>
            <p:nvPr/>
          </p:nvSpPr>
          <p:spPr>
            <a:xfrm>
              <a:off x="7911700" y="4302070"/>
              <a:ext cx="3216000" cy="11443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AI로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미래를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위한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교두보이자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,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모두의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성공과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함께하는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산업의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기반이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 </a:t>
              </a:r>
              <a:r>
                <a:rPr lang="en-US" sz="1600" dirty="0" err="1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됩니다</a:t>
              </a:r>
              <a:r>
                <a:rPr lang="en-US" sz="1600" dirty="0">
                  <a:solidFill>
                    <a:schemeClr val="dk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 Medium"/>
                  <a:sym typeface="Noto Sans Medium"/>
                </a:rPr>
                <a:t>.</a:t>
              </a:r>
              <a:endParaRPr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endParaRPr>
            </a:p>
          </p:txBody>
        </p:sp>
        <p:sp>
          <p:nvSpPr>
            <p:cNvPr id="6" name="Google Shape;677;p50">
              <a:extLst>
                <a:ext uri="{FF2B5EF4-FFF2-40B4-BE49-F238E27FC236}">
                  <a16:creationId xmlns:a16="http://schemas.microsoft.com/office/drawing/2014/main" id="{D688E301-F4F4-710F-866C-9919F809D20E}"/>
                </a:ext>
              </a:extLst>
            </p:cNvPr>
            <p:cNvSpPr txBox="1"/>
            <p:nvPr/>
          </p:nvSpPr>
          <p:spPr>
            <a:xfrm>
              <a:off x="8498201" y="1742097"/>
              <a:ext cx="2042999" cy="344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9900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Fundamental</a:t>
              </a:r>
              <a:endParaRPr sz="2000" b="1" dirty="0">
                <a:solidFill>
                  <a:srgbClr val="9900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59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828" name="Google Shape;828;p59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829" name="Google Shape;829;p59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830" name="Google Shape;830;p59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834" name="Google Shape;834;p59"/>
          <p:cNvSpPr txBox="1"/>
          <p:nvPr/>
        </p:nvSpPr>
        <p:spPr>
          <a:xfrm>
            <a:off x="1026615" y="2571884"/>
            <a:ext cx="2796175" cy="294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업스테이지는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AI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기술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도입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프로세스의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표준화를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이뤄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누구나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쉽게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적용할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수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있는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AI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솔루션을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제공합니다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고객이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AI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기술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적용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과정에서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겪는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어려움을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단숨에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해결하고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AI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기술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개발과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유지보수에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필요한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자원을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효율화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해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기업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본연의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핵심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사업에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더욱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집중할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수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있는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환경을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제공합니다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 </a:t>
            </a:r>
            <a:endParaRPr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835" name="Google Shape;835;p59"/>
          <p:cNvSpPr txBox="1"/>
          <p:nvPr/>
        </p:nvSpPr>
        <p:spPr>
          <a:xfrm>
            <a:off x="4697915" y="2586323"/>
            <a:ext cx="2796170" cy="262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업스테이지는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우리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사회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전방위에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AI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혁신을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뿌리내릴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수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있도록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AI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생태계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저변을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확대하는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데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진심을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다합니다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 AI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대전환이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가속화되는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지금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미래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AI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인재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육성을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위해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최고의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교육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환경을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구축하고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이를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통해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자유롭게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참여할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수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있는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AI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생태계를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함께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만들어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갑니다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</a:t>
            </a:r>
            <a:endParaRPr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836" name="Google Shape;836;p59"/>
          <p:cNvSpPr txBox="1"/>
          <p:nvPr/>
        </p:nvSpPr>
        <p:spPr>
          <a:xfrm>
            <a:off x="8280077" y="2571884"/>
            <a:ext cx="2796169" cy="294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업스테이지는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AI로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해결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가능한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기업의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문제를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명확히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정의해드립니다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구체적인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목표와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전략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설정을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통한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당면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과제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해결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방안은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물론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더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나아가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새로운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비즈니스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패러다임을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제안해드립니다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비즈니스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내 AI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내재화와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고도화를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위한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다채롭고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지속가능한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성장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전략을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제공합니다</a:t>
            </a: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. </a:t>
            </a:r>
            <a:endParaRPr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2" name="Google Shape;765;p55">
            <a:extLst>
              <a:ext uri="{FF2B5EF4-FFF2-40B4-BE49-F238E27FC236}">
                <a16:creationId xmlns:a16="http://schemas.microsoft.com/office/drawing/2014/main" id="{B7661112-439C-50F3-C515-3E81E8E1CC67}"/>
              </a:ext>
            </a:extLst>
          </p:cNvPr>
          <p:cNvSpPr txBox="1"/>
          <p:nvPr/>
        </p:nvSpPr>
        <p:spPr>
          <a:xfrm>
            <a:off x="1413224" y="843125"/>
            <a:ext cx="3752515" cy="40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Upstage Business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3" name="Google Shape;766;p55">
            <a:extLst>
              <a:ext uri="{FF2B5EF4-FFF2-40B4-BE49-F238E27FC236}">
                <a16:creationId xmlns:a16="http://schemas.microsoft.com/office/drawing/2014/main" id="{65FE41E6-CE45-338B-0EC1-5DCDEB4C45C5}"/>
              </a:ext>
            </a:extLst>
          </p:cNvPr>
          <p:cNvSpPr txBox="1"/>
          <p:nvPr/>
        </p:nvSpPr>
        <p:spPr>
          <a:xfrm>
            <a:off x="727151" y="750875"/>
            <a:ext cx="8049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03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D96ED48-0DC9-67D4-421C-C1641ED05613}"/>
              </a:ext>
            </a:extLst>
          </p:cNvPr>
          <p:cNvGrpSpPr/>
          <p:nvPr/>
        </p:nvGrpSpPr>
        <p:grpSpPr>
          <a:xfrm>
            <a:off x="1514018" y="1731003"/>
            <a:ext cx="9163964" cy="344128"/>
            <a:chOff x="1693987" y="1670043"/>
            <a:chExt cx="9163964" cy="344128"/>
          </a:xfrm>
        </p:grpSpPr>
        <p:sp>
          <p:nvSpPr>
            <p:cNvPr id="4" name="Google Shape;677;p50">
              <a:extLst>
                <a:ext uri="{FF2B5EF4-FFF2-40B4-BE49-F238E27FC236}">
                  <a16:creationId xmlns:a16="http://schemas.microsoft.com/office/drawing/2014/main" id="{2CDC5E38-7598-E7EE-8FA5-A423661A9C08}"/>
                </a:ext>
              </a:extLst>
            </p:cNvPr>
            <p:cNvSpPr txBox="1"/>
            <p:nvPr/>
          </p:nvSpPr>
          <p:spPr>
            <a:xfrm>
              <a:off x="1693987" y="1670043"/>
              <a:ext cx="1821371" cy="344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9900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AI Solution</a:t>
              </a:r>
              <a:endParaRPr sz="2000" b="1" dirty="0">
                <a:solidFill>
                  <a:srgbClr val="9900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  <p:sp>
          <p:nvSpPr>
            <p:cNvPr id="5" name="Google Shape;677;p50">
              <a:extLst>
                <a:ext uri="{FF2B5EF4-FFF2-40B4-BE49-F238E27FC236}">
                  <a16:creationId xmlns:a16="http://schemas.microsoft.com/office/drawing/2014/main" id="{25FA8FBE-2E11-DF6A-DD64-DA9DFE7F8D9E}"/>
                </a:ext>
              </a:extLst>
            </p:cNvPr>
            <p:cNvSpPr txBox="1"/>
            <p:nvPr/>
          </p:nvSpPr>
          <p:spPr>
            <a:xfrm>
              <a:off x="5006397" y="1670043"/>
              <a:ext cx="2327868" cy="344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9900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AI Education</a:t>
              </a:r>
              <a:endParaRPr sz="2000" b="1" dirty="0">
                <a:solidFill>
                  <a:srgbClr val="9900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  <p:sp>
          <p:nvSpPr>
            <p:cNvPr id="6" name="Google Shape;677;p50">
              <a:extLst>
                <a:ext uri="{FF2B5EF4-FFF2-40B4-BE49-F238E27FC236}">
                  <a16:creationId xmlns:a16="http://schemas.microsoft.com/office/drawing/2014/main" id="{079049C4-3A6C-32FA-D787-625C7BA2E5E7}"/>
                </a:ext>
              </a:extLst>
            </p:cNvPr>
            <p:cNvSpPr txBox="1"/>
            <p:nvPr/>
          </p:nvSpPr>
          <p:spPr>
            <a:xfrm>
              <a:off x="8825304" y="1670043"/>
              <a:ext cx="2032647" cy="344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9900FF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AI Consulting</a:t>
              </a:r>
              <a:endParaRPr sz="2000" b="1" dirty="0">
                <a:solidFill>
                  <a:srgbClr val="9900FF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0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844" name="Google Shape;844;p60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845" name="Google Shape;845;p60"/>
          <p:cNvCxnSpPr/>
          <p:nvPr/>
        </p:nvCxnSpPr>
        <p:spPr>
          <a:xfrm>
            <a:off x="580416" y="6579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846" name="Google Shape;846;p60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848" name="Google Shape;848;p60"/>
          <p:cNvPicPr preferRelativeResize="0"/>
          <p:nvPr/>
        </p:nvPicPr>
        <p:blipFill rotWithShape="1">
          <a:blip r:embed="rId3">
            <a:alphaModFix/>
          </a:blip>
          <a:srcRect b="23295"/>
          <a:stretch/>
        </p:blipFill>
        <p:spPr>
          <a:xfrm>
            <a:off x="1494275" y="2344698"/>
            <a:ext cx="3692301" cy="32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60"/>
          <p:cNvSpPr txBox="1"/>
          <p:nvPr/>
        </p:nvSpPr>
        <p:spPr>
          <a:xfrm>
            <a:off x="3539471" y="829478"/>
            <a:ext cx="7505100" cy="775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“Maximize your business potential with Upstage”</a:t>
            </a:r>
            <a:endParaRPr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업스테이지는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AI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기술로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해결할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수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있는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비즈니스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문제들을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해결</a:t>
            </a:r>
            <a:endParaRPr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851" name="Google Shape;851;p60"/>
          <p:cNvSpPr txBox="1"/>
          <p:nvPr/>
        </p:nvSpPr>
        <p:spPr>
          <a:xfrm>
            <a:off x="6914695" y="2792821"/>
            <a:ext cx="3532383" cy="155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#1</a:t>
            </a:r>
            <a:r>
              <a:rPr lang="en-US" sz="18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문서</a:t>
            </a:r>
            <a:r>
              <a:rPr lang="en-US" sz="18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읽는</a:t>
            </a:r>
            <a:r>
              <a:rPr lang="en-US" sz="18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AI 의 </a:t>
            </a:r>
            <a:r>
              <a:rPr lang="en-US" sz="18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모든</a:t>
            </a:r>
            <a:r>
              <a:rPr lang="en-US" sz="18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프로세스를</a:t>
            </a:r>
            <a:r>
              <a:rPr lang="en-US" sz="18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하나의</a:t>
            </a:r>
            <a:r>
              <a:rPr lang="en-US" sz="18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솔루션에서</a:t>
            </a:r>
            <a:r>
              <a:rPr lang="en-US" sz="18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OCR Pack</a:t>
            </a:r>
            <a:endParaRPr sz="18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2" name="Google Shape;765;p55">
            <a:extLst>
              <a:ext uri="{FF2B5EF4-FFF2-40B4-BE49-F238E27FC236}">
                <a16:creationId xmlns:a16="http://schemas.microsoft.com/office/drawing/2014/main" id="{8EAF5CB5-21FB-24FC-7B79-A93F080D3B4B}"/>
              </a:ext>
            </a:extLst>
          </p:cNvPr>
          <p:cNvSpPr txBox="1"/>
          <p:nvPr/>
        </p:nvSpPr>
        <p:spPr>
          <a:xfrm>
            <a:off x="1413224" y="843125"/>
            <a:ext cx="1705895" cy="40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사업 소개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3" name="Google Shape;766;p55">
            <a:extLst>
              <a:ext uri="{FF2B5EF4-FFF2-40B4-BE49-F238E27FC236}">
                <a16:creationId xmlns:a16="http://schemas.microsoft.com/office/drawing/2014/main" id="{28F63A97-9FBF-D93F-29EA-F5BFD42AFD59}"/>
              </a:ext>
            </a:extLst>
          </p:cNvPr>
          <p:cNvSpPr txBox="1"/>
          <p:nvPr/>
        </p:nvSpPr>
        <p:spPr>
          <a:xfrm>
            <a:off x="727151" y="750875"/>
            <a:ext cx="8049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04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0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844" name="Google Shape;844;p60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845" name="Google Shape;845;p60"/>
          <p:cNvCxnSpPr/>
          <p:nvPr/>
        </p:nvCxnSpPr>
        <p:spPr>
          <a:xfrm>
            <a:off x="580416" y="6579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846" name="Google Shape;846;p60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847" name="Google Shape;847;p60"/>
          <p:cNvSpPr txBox="1"/>
          <p:nvPr/>
        </p:nvSpPr>
        <p:spPr>
          <a:xfrm>
            <a:off x="6447836" y="2786402"/>
            <a:ext cx="4466100" cy="155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#2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문서 읽는 </a:t>
            </a:r>
            <a:r>
              <a:rPr lang="ko-KR" altLang="en-US" sz="18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챗봇</a:t>
            </a:r>
            <a:r>
              <a:rPr lang="ko-KR" altLang="en-US" sz="18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속 핵심 기반 기술</a:t>
            </a:r>
            <a:endParaRPr lang="en-US" altLang="ko-KR" sz="18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Upstage OCR API</a:t>
            </a:r>
          </a:p>
        </p:txBody>
      </p:sp>
      <p:pic>
        <p:nvPicPr>
          <p:cNvPr id="849" name="Google Shape;84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208" y="2418214"/>
            <a:ext cx="4601726" cy="2776421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60"/>
          <p:cNvSpPr txBox="1"/>
          <p:nvPr/>
        </p:nvSpPr>
        <p:spPr>
          <a:xfrm>
            <a:off x="3192625" y="809313"/>
            <a:ext cx="7505100" cy="775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“Maximize your business potential with Upstage”</a:t>
            </a:r>
            <a:endParaRPr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업스테이지는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AI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기술로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해결할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수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있는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비즈니스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문제들을</a:t>
            </a:r>
            <a:r>
              <a:rPr 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해결</a:t>
            </a:r>
            <a:endParaRPr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2" name="Google Shape;765;p55">
            <a:extLst>
              <a:ext uri="{FF2B5EF4-FFF2-40B4-BE49-F238E27FC236}">
                <a16:creationId xmlns:a16="http://schemas.microsoft.com/office/drawing/2014/main" id="{8EAF5CB5-21FB-24FC-7B79-A93F080D3B4B}"/>
              </a:ext>
            </a:extLst>
          </p:cNvPr>
          <p:cNvSpPr txBox="1"/>
          <p:nvPr/>
        </p:nvSpPr>
        <p:spPr>
          <a:xfrm>
            <a:off x="1413224" y="843125"/>
            <a:ext cx="1705895" cy="40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사업 소개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3" name="Google Shape;766;p55">
            <a:extLst>
              <a:ext uri="{FF2B5EF4-FFF2-40B4-BE49-F238E27FC236}">
                <a16:creationId xmlns:a16="http://schemas.microsoft.com/office/drawing/2014/main" id="{28F63A97-9FBF-D93F-29EA-F5BFD42AFD59}"/>
              </a:ext>
            </a:extLst>
          </p:cNvPr>
          <p:cNvSpPr txBox="1"/>
          <p:nvPr/>
        </p:nvSpPr>
        <p:spPr>
          <a:xfrm>
            <a:off x="727151" y="750875"/>
            <a:ext cx="8049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04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4104524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1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859" name="Google Shape;859;p61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860" name="Google Shape;860;p61"/>
          <p:cNvCxnSpPr/>
          <p:nvPr/>
        </p:nvCxnSpPr>
        <p:spPr>
          <a:xfrm>
            <a:off x="580416" y="6579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861" name="Google Shape;861;p61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863" name="Google Shape;86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9812" y="1759116"/>
            <a:ext cx="3171300" cy="4188126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61"/>
          <p:cNvSpPr txBox="1"/>
          <p:nvPr/>
        </p:nvSpPr>
        <p:spPr>
          <a:xfrm>
            <a:off x="6947411" y="2786402"/>
            <a:ext cx="3466949" cy="1559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#3</a:t>
            </a:r>
            <a:endParaRPr sz="20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학습과 추론을 하나의 </a:t>
            </a:r>
            <a:r>
              <a:rPr lang="en-US" altLang="ko-KR" sz="18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API</a:t>
            </a:r>
            <a:r>
              <a:rPr lang="ko-KR" altLang="en-US" sz="1800" dirty="0">
                <a:solidFill>
                  <a:schemeClr val="tx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로 담은 가장 가벼운 추천 기술</a:t>
            </a:r>
            <a:endParaRPr lang="en-US" altLang="ko-KR" sz="1800" dirty="0">
              <a:solidFill>
                <a:schemeClr val="tx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2" name="Google Shape;765;p55">
            <a:extLst>
              <a:ext uri="{FF2B5EF4-FFF2-40B4-BE49-F238E27FC236}">
                <a16:creationId xmlns:a16="http://schemas.microsoft.com/office/drawing/2014/main" id="{B5F16EFB-8260-8136-EA4F-C3EB06750E03}"/>
              </a:ext>
            </a:extLst>
          </p:cNvPr>
          <p:cNvSpPr txBox="1"/>
          <p:nvPr/>
        </p:nvSpPr>
        <p:spPr>
          <a:xfrm>
            <a:off x="1413224" y="843125"/>
            <a:ext cx="1705895" cy="40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사업 소개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3" name="Google Shape;766;p55">
            <a:extLst>
              <a:ext uri="{FF2B5EF4-FFF2-40B4-BE49-F238E27FC236}">
                <a16:creationId xmlns:a16="http://schemas.microsoft.com/office/drawing/2014/main" id="{A62AF164-E8B0-7C3F-A7E0-83AD31F4E50C}"/>
              </a:ext>
            </a:extLst>
          </p:cNvPr>
          <p:cNvSpPr txBox="1"/>
          <p:nvPr/>
        </p:nvSpPr>
        <p:spPr>
          <a:xfrm>
            <a:off x="727151" y="750875"/>
            <a:ext cx="8049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04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61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859" name="Google Shape;859;p61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860" name="Google Shape;860;p61"/>
          <p:cNvCxnSpPr/>
          <p:nvPr/>
        </p:nvCxnSpPr>
        <p:spPr>
          <a:xfrm>
            <a:off x="580416" y="6579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861" name="Google Shape;861;p61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864" name="Google Shape;8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685" y="1695979"/>
            <a:ext cx="3171300" cy="4188126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61"/>
          <p:cNvSpPr txBox="1"/>
          <p:nvPr/>
        </p:nvSpPr>
        <p:spPr>
          <a:xfrm>
            <a:off x="6898530" y="2783925"/>
            <a:ext cx="3564711" cy="1975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#4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고객의 행동 데이터를 </a:t>
            </a:r>
            <a:endParaRPr lang="en-US" altLang="ko-KR" sz="18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비즈니스 성과로 </a:t>
            </a:r>
            <a:r>
              <a:rPr lang="en-US" altLang="ko-KR" sz="18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Personalization pack</a:t>
            </a:r>
            <a:endParaRPr sz="18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2" name="Google Shape;765;p55">
            <a:extLst>
              <a:ext uri="{FF2B5EF4-FFF2-40B4-BE49-F238E27FC236}">
                <a16:creationId xmlns:a16="http://schemas.microsoft.com/office/drawing/2014/main" id="{B5F16EFB-8260-8136-EA4F-C3EB06750E03}"/>
              </a:ext>
            </a:extLst>
          </p:cNvPr>
          <p:cNvSpPr txBox="1"/>
          <p:nvPr/>
        </p:nvSpPr>
        <p:spPr>
          <a:xfrm>
            <a:off x="1413224" y="843125"/>
            <a:ext cx="1705895" cy="40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사업 소개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3" name="Google Shape;766;p55">
            <a:extLst>
              <a:ext uri="{FF2B5EF4-FFF2-40B4-BE49-F238E27FC236}">
                <a16:creationId xmlns:a16="http://schemas.microsoft.com/office/drawing/2014/main" id="{A62AF164-E8B0-7C3F-A7E0-83AD31F4E50C}"/>
              </a:ext>
            </a:extLst>
          </p:cNvPr>
          <p:cNvSpPr txBox="1"/>
          <p:nvPr/>
        </p:nvSpPr>
        <p:spPr>
          <a:xfrm>
            <a:off x="727151" y="750875"/>
            <a:ext cx="8049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04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</p:spTree>
    <p:extLst>
      <p:ext uri="{BB962C8B-B14F-4D97-AF65-F5344CB8AC3E}">
        <p14:creationId xmlns:p14="http://schemas.microsoft.com/office/powerpoint/2010/main" val="11101681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+mn-ea"/>
              <a:ea typeface="+mn-ea"/>
              <a:cs typeface="Noto Sans"/>
              <a:sym typeface="Noto Sans"/>
            </a:endParaRPr>
          </a:p>
        </p:txBody>
      </p:sp>
      <p:sp>
        <p:nvSpPr>
          <p:cNvPr id="233" name="Google Shape;233;p28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+mn-ea"/>
              <a:ea typeface="+mn-ea"/>
              <a:cs typeface="Noto Sans"/>
              <a:sym typeface="Noto Sans"/>
            </a:endParaRPr>
          </a:p>
        </p:txBody>
      </p:sp>
      <p:cxnSp>
        <p:nvCxnSpPr>
          <p:cNvPr id="234" name="Google Shape;234;p28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35" name="Google Shape;235;p28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87DC8-A3FF-A52D-673E-4090A7D16509}"/>
              </a:ext>
            </a:extLst>
          </p:cNvPr>
          <p:cNvGrpSpPr/>
          <p:nvPr/>
        </p:nvGrpSpPr>
        <p:grpSpPr>
          <a:xfrm>
            <a:off x="955150" y="1395642"/>
            <a:ext cx="10281701" cy="2514522"/>
            <a:chOff x="955150" y="1710275"/>
            <a:chExt cx="10281701" cy="2514522"/>
          </a:xfrm>
        </p:grpSpPr>
        <p:pic>
          <p:nvPicPr>
            <p:cNvPr id="250" name="Google Shape;250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55150" y="1710276"/>
              <a:ext cx="3105563" cy="2285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41528" y="1710275"/>
              <a:ext cx="3105548" cy="228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27891" y="1710275"/>
              <a:ext cx="3108960" cy="228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8"/>
            <p:cNvSpPr txBox="1"/>
            <p:nvPr/>
          </p:nvSpPr>
          <p:spPr>
            <a:xfrm>
              <a:off x="2007231" y="3778397"/>
              <a:ext cx="1001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 dirty="0">
                  <a:latin typeface="+mn-ea"/>
                  <a:ea typeface="+mn-ea"/>
                  <a:cs typeface="Noto Sans"/>
                  <a:sym typeface="Noto Sans"/>
                </a:rPr>
                <a:t>DRAM</a:t>
              </a:r>
              <a:endParaRPr sz="1700" b="1" dirty="0">
                <a:latin typeface="+mn-ea"/>
                <a:ea typeface="+mn-ea"/>
                <a:cs typeface="Noto Sans"/>
                <a:sym typeface="Noto Sans"/>
              </a:endParaRPr>
            </a:p>
          </p:txBody>
        </p:sp>
        <p:sp>
          <p:nvSpPr>
            <p:cNvPr id="254" name="Google Shape;254;p28"/>
            <p:cNvSpPr txBox="1"/>
            <p:nvPr/>
          </p:nvSpPr>
          <p:spPr>
            <a:xfrm>
              <a:off x="8178896" y="3773075"/>
              <a:ext cx="3000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 dirty="0">
                  <a:solidFill>
                    <a:schemeClr val="dk1"/>
                  </a:solidFill>
                  <a:latin typeface="+mn-ea"/>
                  <a:ea typeface="+mn-ea"/>
                  <a:cs typeface="Noto Sans"/>
                  <a:sym typeface="Noto Sans"/>
                </a:rPr>
                <a:t>CMOS image Sensor</a:t>
              </a:r>
              <a:endParaRPr sz="1700" b="1" dirty="0">
                <a:solidFill>
                  <a:schemeClr val="dk1"/>
                </a:solidFill>
                <a:latin typeface="+mn-ea"/>
                <a:ea typeface="+mn-ea"/>
                <a:cs typeface="Noto Sans"/>
                <a:sym typeface="Noto Sans"/>
              </a:endParaRPr>
            </a:p>
          </p:txBody>
        </p:sp>
        <p:sp>
          <p:nvSpPr>
            <p:cNvPr id="256" name="Google Shape;256;p28"/>
            <p:cNvSpPr txBox="1"/>
            <p:nvPr/>
          </p:nvSpPr>
          <p:spPr>
            <a:xfrm>
              <a:off x="5220084" y="3773075"/>
              <a:ext cx="1748437" cy="446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 dirty="0">
                  <a:latin typeface="+mn-ea"/>
                  <a:ea typeface="+mn-ea"/>
                  <a:cs typeface="Noto Sans"/>
                  <a:sym typeface="Noto Sans"/>
                </a:rPr>
                <a:t>NAND Flash</a:t>
              </a:r>
              <a:endParaRPr sz="1700" b="1" dirty="0">
                <a:latin typeface="+mn-ea"/>
                <a:ea typeface="+mn-ea"/>
                <a:cs typeface="Noto Sans"/>
                <a:sym typeface="Noto Sans"/>
              </a:endParaRPr>
            </a:p>
          </p:txBody>
        </p:sp>
      </p:grpSp>
      <p:sp>
        <p:nvSpPr>
          <p:cNvPr id="2" name="Google Shape;676;p50">
            <a:extLst>
              <a:ext uri="{FF2B5EF4-FFF2-40B4-BE49-F238E27FC236}">
                <a16:creationId xmlns:a16="http://schemas.microsoft.com/office/drawing/2014/main" id="{4492332D-7DB2-D465-5535-FD57DAB3D5DC}"/>
              </a:ext>
            </a:extLst>
          </p:cNvPr>
          <p:cNvSpPr txBox="1"/>
          <p:nvPr/>
        </p:nvSpPr>
        <p:spPr>
          <a:xfrm>
            <a:off x="727148" y="750873"/>
            <a:ext cx="8307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01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3" name="Google Shape;677;p50">
            <a:extLst>
              <a:ext uri="{FF2B5EF4-FFF2-40B4-BE49-F238E27FC236}">
                <a16:creationId xmlns:a16="http://schemas.microsoft.com/office/drawing/2014/main" id="{DEA8B721-86E2-F62E-D844-72DCF0B0F2E9}"/>
              </a:ext>
            </a:extLst>
          </p:cNvPr>
          <p:cNvSpPr txBox="1"/>
          <p:nvPr/>
        </p:nvSpPr>
        <p:spPr>
          <a:xfrm>
            <a:off x="1413225" y="843125"/>
            <a:ext cx="1460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사업</a:t>
            </a: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24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소개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7" name="Google Shape;688;p50">
            <a:extLst>
              <a:ext uri="{FF2B5EF4-FFF2-40B4-BE49-F238E27FC236}">
                <a16:creationId xmlns:a16="http://schemas.microsoft.com/office/drawing/2014/main" id="{F114F9AA-6BE8-63CF-0F94-507F4B15814F}"/>
              </a:ext>
            </a:extLst>
          </p:cNvPr>
          <p:cNvSpPr txBox="1"/>
          <p:nvPr/>
        </p:nvSpPr>
        <p:spPr>
          <a:xfrm>
            <a:off x="955149" y="4372114"/>
            <a:ext cx="3201819" cy="1444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업계 최고 수준의 미세공정 기술 확보</a:t>
            </a:r>
            <a:endParaRPr lang="en-US" altLang="ko-KR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3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기존 제품보다 전력소모는 적으면서도 용량과 처리속도는 크게 향상된 고용량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•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고성능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•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프리미엄 제품 개발</a:t>
            </a:r>
            <a:endParaRPr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8" name="Google Shape;688;p50">
            <a:extLst>
              <a:ext uri="{FF2B5EF4-FFF2-40B4-BE49-F238E27FC236}">
                <a16:creationId xmlns:a16="http://schemas.microsoft.com/office/drawing/2014/main" id="{2DD79CC0-EBFE-F594-F168-AF72A73975AF}"/>
              </a:ext>
            </a:extLst>
          </p:cNvPr>
          <p:cNvSpPr txBox="1"/>
          <p:nvPr/>
        </p:nvSpPr>
        <p:spPr>
          <a:xfrm>
            <a:off x="4631868" y="4037407"/>
            <a:ext cx="2928264" cy="211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2018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년 세계 최초로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CTF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와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PUC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구조의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‘96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단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152Gb TLC(Triple Level Cell) 4D </a:t>
            </a:r>
            <a:r>
              <a:rPr lang="ko-KR" altLang="en-US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낸드플래시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’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를 선보이며 기술 경쟁력 확보</a:t>
            </a:r>
            <a:endParaRPr lang="en-US" altLang="ko-KR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‘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세계 최초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128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단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4D NAND’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양산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‘176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단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4D NAND’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개발 성공</a:t>
            </a:r>
            <a:endParaRPr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sp>
        <p:nvSpPr>
          <p:cNvPr id="9" name="Google Shape;688;p50">
            <a:extLst>
              <a:ext uri="{FF2B5EF4-FFF2-40B4-BE49-F238E27FC236}">
                <a16:creationId xmlns:a16="http://schemas.microsoft.com/office/drawing/2014/main" id="{2EA7B590-192E-40D5-DB5A-F0851CAC019F}"/>
              </a:ext>
            </a:extLst>
          </p:cNvPr>
          <p:cNvSpPr txBox="1"/>
          <p:nvPr/>
        </p:nvSpPr>
        <p:spPr>
          <a:xfrm>
            <a:off x="8193420" y="4072031"/>
            <a:ext cx="3201819" cy="2044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메모리반도체 분야에서 축적한 기술 경쟁력을 바탕으로 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CIS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사업에 성공적으로 진입</a:t>
            </a:r>
            <a:endParaRPr lang="en-US" altLang="ko-KR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3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지속적인 기술개발을 통해 바이오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보안</a:t>
            </a:r>
            <a:r>
              <a:rPr lang="en-US" altLang="ko-KR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자율주행 자동차 등 다양한 분야로 확장될 전망</a:t>
            </a:r>
            <a:endParaRPr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62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872" name="Google Shape;872;p62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873" name="Google Shape;873;p62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874" name="Google Shape;874;p62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875" name="Google Shape;875;p62"/>
          <p:cNvSpPr txBox="1"/>
          <p:nvPr/>
        </p:nvSpPr>
        <p:spPr>
          <a:xfrm>
            <a:off x="1413225" y="843125"/>
            <a:ext cx="10575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인재상</a:t>
            </a:r>
            <a:endParaRPr sz="2400" b="1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876" name="Google Shape;876;p62"/>
          <p:cNvSpPr txBox="1"/>
          <p:nvPr/>
        </p:nvSpPr>
        <p:spPr>
          <a:xfrm>
            <a:off x="727151" y="750875"/>
            <a:ext cx="8049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03</a:t>
            </a:r>
            <a:endParaRPr sz="360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877" name="Google Shape;877;p62"/>
          <p:cNvSpPr/>
          <p:nvPr/>
        </p:nvSpPr>
        <p:spPr>
          <a:xfrm>
            <a:off x="2561850" y="1577200"/>
            <a:ext cx="7068300" cy="954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878" name="Google Shape;878;p62"/>
          <p:cNvSpPr txBox="1"/>
          <p:nvPr/>
        </p:nvSpPr>
        <p:spPr>
          <a:xfrm>
            <a:off x="3621600" y="1851550"/>
            <a:ext cx="49488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스스로 성장하는 융합 인재</a:t>
            </a:r>
            <a:endParaRPr sz="2000" b="1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grpSp>
        <p:nvGrpSpPr>
          <p:cNvPr id="879" name="Google Shape;879;p62"/>
          <p:cNvGrpSpPr/>
          <p:nvPr/>
        </p:nvGrpSpPr>
        <p:grpSpPr>
          <a:xfrm>
            <a:off x="1263413" y="3083150"/>
            <a:ext cx="2546400" cy="2546400"/>
            <a:chOff x="1263413" y="3083150"/>
            <a:chExt cx="2546400" cy="2546400"/>
          </a:xfrm>
        </p:grpSpPr>
        <p:sp>
          <p:nvSpPr>
            <p:cNvPr id="880" name="Google Shape;880;p62"/>
            <p:cNvSpPr/>
            <p:nvPr/>
          </p:nvSpPr>
          <p:spPr>
            <a:xfrm>
              <a:off x="1263413" y="3083150"/>
              <a:ext cx="2546400" cy="2546400"/>
            </a:xfrm>
            <a:prstGeom prst="ellipse">
              <a:avLst/>
            </a:prstGeom>
            <a:solidFill>
              <a:srgbClr val="A5A5A5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81" name="Google Shape;881;p62"/>
            <p:cNvSpPr txBox="1"/>
            <p:nvPr/>
          </p:nvSpPr>
          <p:spPr>
            <a:xfrm>
              <a:off x="1441615" y="3749552"/>
              <a:ext cx="2190000" cy="12135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상생의 조직문화를</a:t>
              </a:r>
              <a:endParaRPr sz="1700" b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구축하는 </a:t>
              </a:r>
              <a:endParaRPr sz="1700" b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협력 인재</a:t>
              </a:r>
              <a:endParaRPr sz="1700" b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882" name="Google Shape;882;p62"/>
          <p:cNvGrpSpPr/>
          <p:nvPr/>
        </p:nvGrpSpPr>
        <p:grpSpPr>
          <a:xfrm>
            <a:off x="4822800" y="3083150"/>
            <a:ext cx="2546400" cy="2546400"/>
            <a:chOff x="4822800" y="3083150"/>
            <a:chExt cx="2546400" cy="2546400"/>
          </a:xfrm>
        </p:grpSpPr>
        <p:sp>
          <p:nvSpPr>
            <p:cNvPr id="883" name="Google Shape;883;p62"/>
            <p:cNvSpPr/>
            <p:nvPr/>
          </p:nvSpPr>
          <p:spPr>
            <a:xfrm>
              <a:off x="4822800" y="3083150"/>
              <a:ext cx="2546400" cy="2546400"/>
            </a:xfrm>
            <a:prstGeom prst="ellipse">
              <a:avLst/>
            </a:prstGeom>
            <a:solidFill>
              <a:srgbClr val="A5A5A5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84" name="Google Shape;884;p62"/>
            <p:cNvSpPr txBox="1"/>
            <p:nvPr/>
          </p:nvSpPr>
          <p:spPr>
            <a:xfrm>
              <a:off x="5001015" y="3945747"/>
              <a:ext cx="2190000" cy="821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변화를 주도하는</a:t>
              </a:r>
              <a:endParaRPr sz="1700" b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도전 인재 </a:t>
              </a:r>
              <a:endParaRPr sz="1700" b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885" name="Google Shape;885;p62"/>
          <p:cNvGrpSpPr/>
          <p:nvPr/>
        </p:nvGrpSpPr>
        <p:grpSpPr>
          <a:xfrm>
            <a:off x="8382188" y="3083150"/>
            <a:ext cx="2546400" cy="2546400"/>
            <a:chOff x="8382188" y="3083150"/>
            <a:chExt cx="2546400" cy="2546400"/>
          </a:xfrm>
        </p:grpSpPr>
        <p:sp>
          <p:nvSpPr>
            <p:cNvPr id="886" name="Google Shape;886;p62"/>
            <p:cNvSpPr/>
            <p:nvPr/>
          </p:nvSpPr>
          <p:spPr>
            <a:xfrm>
              <a:off x="8382188" y="3083150"/>
              <a:ext cx="2546400" cy="2546400"/>
            </a:xfrm>
            <a:prstGeom prst="ellipse">
              <a:avLst/>
            </a:prstGeom>
            <a:solidFill>
              <a:srgbClr val="A5A5A5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887" name="Google Shape;887;p62"/>
            <p:cNvSpPr txBox="1"/>
            <p:nvPr/>
          </p:nvSpPr>
          <p:spPr>
            <a:xfrm>
              <a:off x="8560390" y="3945747"/>
              <a:ext cx="2190000" cy="8211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가치를 참조하는</a:t>
              </a:r>
              <a:endParaRPr sz="1700" b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전문 인재</a:t>
              </a:r>
              <a:endParaRPr sz="1700" b="1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pic>
        <p:nvPicPr>
          <p:cNvPr id="888" name="Google Shape;88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75"/>
            <a:ext cx="12207800" cy="687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62"/>
          <p:cNvPicPr preferRelativeResize="0"/>
          <p:nvPr/>
        </p:nvPicPr>
        <p:blipFill rotWithShape="1">
          <a:blip r:embed="rId3">
            <a:alphaModFix/>
          </a:blip>
          <a:srcRect l="63308" t="2808" r="8353" b="83985"/>
          <a:stretch/>
        </p:blipFill>
        <p:spPr>
          <a:xfrm>
            <a:off x="4854988" y="240500"/>
            <a:ext cx="3459451" cy="9079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65;p55">
            <a:extLst>
              <a:ext uri="{FF2B5EF4-FFF2-40B4-BE49-F238E27FC236}">
                <a16:creationId xmlns:a16="http://schemas.microsoft.com/office/drawing/2014/main" id="{BD63B62A-3B88-9FA5-9BB9-164404AE9779}"/>
              </a:ext>
            </a:extLst>
          </p:cNvPr>
          <p:cNvSpPr txBox="1"/>
          <p:nvPr/>
        </p:nvSpPr>
        <p:spPr>
          <a:xfrm>
            <a:off x="1565624" y="995525"/>
            <a:ext cx="2546399" cy="40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Upstage Inside</a:t>
            </a:r>
            <a:endParaRPr sz="2400" b="1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3" name="Google Shape;766;p55">
            <a:extLst>
              <a:ext uri="{FF2B5EF4-FFF2-40B4-BE49-F238E27FC236}">
                <a16:creationId xmlns:a16="http://schemas.microsoft.com/office/drawing/2014/main" id="{1C4C153F-53C1-5486-1013-429241CE2BE6}"/>
              </a:ext>
            </a:extLst>
          </p:cNvPr>
          <p:cNvSpPr txBox="1"/>
          <p:nvPr/>
        </p:nvSpPr>
        <p:spPr>
          <a:xfrm>
            <a:off x="879551" y="903275"/>
            <a:ext cx="8049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05</a:t>
            </a:r>
            <a:endParaRPr sz="3600" dirty="0">
              <a:solidFill>
                <a:schemeClr val="bg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63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897" name="Google Shape;897;p63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898" name="Google Shape;898;p63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900" name="Google Shape;900;p63"/>
          <p:cNvSpPr txBox="1"/>
          <p:nvPr/>
        </p:nvSpPr>
        <p:spPr>
          <a:xfrm>
            <a:off x="663250" y="1520875"/>
            <a:ext cx="10858189" cy="406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이미지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: </a:t>
            </a: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Platum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, 2022.02.04, </a:t>
            </a:r>
            <a:r>
              <a:rPr lang="en-US" sz="1100" u="sng" dirty="0">
                <a:solidFill>
                  <a:schemeClr val="hlin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  <a:hlinkClick r:id="rId3"/>
              </a:rPr>
              <a:t>https://platum.kr/archives/180820</a:t>
            </a:r>
            <a:endParaRPr sz="11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유진투자증권,2021.08.11,file:///home/piai/%EB%8B%A4%EC%9A%B4%EB%A1%9C%EB%93%9C/20210726_B_jongsun.park_1413.pdf \</a:t>
            </a:r>
            <a:endParaRPr sz="12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원티드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, 2022.04.21, </a:t>
            </a:r>
            <a:r>
              <a:rPr lang="en-US" sz="1100" u="sng" dirty="0">
                <a:solidFill>
                  <a:schemeClr val="hlin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  <a:hlinkClick r:id="rId4"/>
              </a:rPr>
              <a:t>https://blog.naver.com/wantedlab/22270728796</a:t>
            </a:r>
            <a:endParaRPr sz="11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dirty="0">
                <a:solidFill>
                  <a:schemeClr val="hlin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  <a:hlinkClick r:id="rId5"/>
              </a:rPr>
              <a:t>https://paili.tistory.com/331</a:t>
            </a:r>
            <a:endParaRPr sz="11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스마일게이트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공식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사이트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, </a:t>
            </a: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기술블로그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및 </a:t>
            </a: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깃허브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200" u="sng" dirty="0">
                <a:solidFill>
                  <a:schemeClr val="hlin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6"/>
              </a:rPr>
              <a:t>https://github.com/smilegate-ai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en-US" sz="1200" u="sng" dirty="0">
                <a:solidFill>
                  <a:schemeClr val="hlin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7"/>
              </a:rPr>
              <a:t>https://smilegate.ai/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en-US" sz="1200" u="sng" dirty="0">
                <a:solidFill>
                  <a:schemeClr val="hlin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8"/>
              </a:rPr>
              <a:t>https://www.smilegate.com/ko/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sz="1200" b="1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하나은행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채용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사이트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sz="1200" u="sng" dirty="0">
                <a:solidFill>
                  <a:schemeClr val="hlin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9"/>
              </a:rPr>
              <a:t>https://hanabank.recruiter.co.kr/appsite/company/index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sz="12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김정은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「 </a:t>
            </a:r>
            <a:r>
              <a:rPr lang="en-US" sz="12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데</a:t>
            </a: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일리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포스트</a:t>
            </a:r>
            <a:r>
              <a:rPr lang="en-US" sz="12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」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『</a:t>
            </a: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하나은행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AI </a:t>
            </a: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챗봇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서비스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'</a:t>
            </a: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하이챗봇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' </a:t>
            </a: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전면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개편</a:t>
            </a:r>
            <a:r>
              <a:rPr lang="en-US" sz="12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』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2022.09.06. </a:t>
            </a:r>
            <a:r>
              <a:rPr lang="en-US" sz="1100" u="sng" dirty="0">
                <a:solidFill>
                  <a:schemeClr val="hlin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10"/>
              </a:rPr>
              <a:t>https://www.thedailypost.kr/news/articleView.html?idxno=89014</a:t>
            </a:r>
            <a:r>
              <a:rPr 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sz="11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고현솔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「</a:t>
            </a:r>
            <a:r>
              <a:rPr lang="en-US" sz="12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퍼블릭뉴스</a:t>
            </a:r>
            <a:r>
              <a:rPr lang="en-US" sz="12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」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『</a:t>
            </a: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하나은행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모바일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앱에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은행권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최초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'</a:t>
            </a:r>
            <a:r>
              <a:rPr lang="en-US" sz="12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AI뱅커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' 도입</a:t>
            </a:r>
            <a:r>
              <a:rPr lang="en-US" sz="12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』</a:t>
            </a:r>
            <a:r>
              <a:rPr lang="en-US" sz="1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2022.07.28. </a:t>
            </a:r>
            <a:r>
              <a:rPr lang="en-US" sz="1100" u="sng" dirty="0">
                <a:solidFill>
                  <a:schemeClr val="hlin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11"/>
              </a:rPr>
              <a:t>https://www.psnews.co.kr/news/articleView.html?idxno=2012032</a:t>
            </a:r>
            <a:r>
              <a:rPr lang="en-US" sz="11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sz="11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이은영</a:t>
            </a:r>
            <a:r>
              <a:rPr lang="en-US" sz="12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,「 </a:t>
            </a:r>
            <a:r>
              <a:rPr lang="en-US" sz="12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조선비즈</a:t>
            </a:r>
            <a:r>
              <a:rPr lang="en-US" sz="12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」, 『</a:t>
            </a:r>
            <a:r>
              <a:rPr lang="en-US" sz="12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딥브레인</a:t>
            </a:r>
            <a:r>
              <a:rPr lang="en-US" sz="12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AI, </a:t>
            </a:r>
            <a:r>
              <a:rPr lang="en-US" sz="12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하나은행</a:t>
            </a:r>
            <a:r>
              <a:rPr lang="en-US" sz="12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앱에</a:t>
            </a:r>
            <a:r>
              <a:rPr lang="en-US" sz="12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sz="12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AI은행원</a:t>
            </a:r>
            <a:r>
              <a:rPr lang="en-US" sz="12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공급』2022.08.04. </a:t>
            </a:r>
            <a:r>
              <a:rPr lang="en-US" sz="1100" u="sng" dirty="0">
                <a:solidFill>
                  <a:schemeClr val="hlin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12"/>
              </a:rPr>
              <a:t>https://biz.chosun.com/industry/company/2022/08/04/CDGBOCX6RZHWDASFWU2VNR5NCA/</a:t>
            </a:r>
            <a:r>
              <a:rPr lang="en-US" sz="11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sz="11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오상헌</a:t>
            </a:r>
            <a:r>
              <a:rPr lang="en-US" sz="11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</a:t>
            </a:r>
            <a:r>
              <a:rPr lang="en-US" sz="12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「</a:t>
            </a:r>
            <a:r>
              <a:rPr lang="en-US" sz="11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머니투데이</a:t>
            </a:r>
            <a:r>
              <a:rPr lang="en-US" sz="12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」</a:t>
            </a:r>
            <a:r>
              <a:rPr lang="en-US" sz="11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『</a:t>
            </a:r>
            <a:r>
              <a:rPr lang="en-US" sz="11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하나은행</a:t>
            </a:r>
            <a:r>
              <a:rPr lang="en-US" sz="11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초개인화</a:t>
            </a:r>
            <a:r>
              <a:rPr lang="en-US" sz="11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AI자산관리</a:t>
            </a:r>
            <a:r>
              <a:rPr lang="en-US" sz="11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'</a:t>
            </a:r>
            <a:r>
              <a:rPr lang="en-US" sz="11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아이웰스</a:t>
            </a:r>
            <a:r>
              <a:rPr lang="en-US" sz="11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' 출시</a:t>
            </a:r>
            <a:r>
              <a:rPr lang="en-US" sz="12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』2023.04.06. </a:t>
            </a:r>
            <a:r>
              <a:rPr lang="en-US" sz="1100" u="sng" dirty="0">
                <a:solidFill>
                  <a:schemeClr val="hlin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13"/>
              </a:rPr>
              <a:t>https://news.mt.co.kr/mtview.php?no=2023040609445589396</a:t>
            </a:r>
            <a:r>
              <a:rPr lang="en-US" sz="11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sz="11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김명주</a:t>
            </a:r>
            <a:r>
              <a:rPr lang="en-US" sz="11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「</a:t>
            </a:r>
            <a:r>
              <a:rPr lang="en-US" sz="11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UPI뉴스</a:t>
            </a:r>
            <a:r>
              <a:rPr lang="en-US" sz="12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」</a:t>
            </a:r>
            <a:r>
              <a:rPr lang="en-US" sz="11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</a:t>
            </a:r>
            <a:r>
              <a:rPr lang="en-US" sz="12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『</a:t>
            </a:r>
            <a:r>
              <a:rPr lang="en-US" sz="11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하나은행</a:t>
            </a:r>
            <a:r>
              <a:rPr lang="en-US" sz="11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, 'AI </a:t>
            </a:r>
            <a:r>
              <a:rPr lang="en-US" sz="11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연금투자</a:t>
            </a:r>
            <a:r>
              <a:rPr lang="en-US" sz="11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솔루션</a:t>
            </a:r>
            <a:r>
              <a:rPr lang="en-US" sz="11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lang="en-US" sz="1100" dirty="0" err="1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서비스</a:t>
            </a:r>
            <a:r>
              <a:rPr lang="en-US" sz="11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' 개시</a:t>
            </a:r>
            <a:r>
              <a:rPr lang="en-US" sz="12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』2023.04.28. </a:t>
            </a:r>
            <a:r>
              <a:rPr lang="en-US" sz="1100" u="sng" dirty="0">
                <a:solidFill>
                  <a:schemeClr val="hlin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14"/>
              </a:rPr>
              <a:t>https://www.upinews.kr/newsView/upi202304280017</a:t>
            </a:r>
            <a:r>
              <a:rPr lang="en-US" sz="11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endParaRPr sz="11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 dirty="0">
                <a:solidFill>
                  <a:schemeClr val="hlin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15"/>
              </a:rPr>
              <a:t>https://www.upstage.ai/</a:t>
            </a:r>
            <a:endParaRPr sz="11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 dirty="0">
                <a:solidFill>
                  <a:schemeClr val="hlin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16"/>
              </a:rPr>
              <a:t>https://careers.upstage.ai/</a:t>
            </a:r>
            <a:endParaRPr sz="11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 dirty="0">
                <a:solidFill>
                  <a:schemeClr val="hlin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17"/>
              </a:rPr>
              <a:t>https://www.upstage.ai/events</a:t>
            </a:r>
            <a:endParaRPr sz="11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u="sng" dirty="0">
                <a:solidFill>
                  <a:schemeClr val="hlink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hlinkClick r:id="rId18"/>
              </a:rPr>
              <a:t>https://www.deepnoid.com/</a:t>
            </a:r>
            <a:endParaRPr sz="11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2" name="Google Shape;765;p55">
            <a:extLst>
              <a:ext uri="{FF2B5EF4-FFF2-40B4-BE49-F238E27FC236}">
                <a16:creationId xmlns:a16="http://schemas.microsoft.com/office/drawing/2014/main" id="{5DF49015-251C-E4DC-7F97-74006450976B}"/>
              </a:ext>
            </a:extLst>
          </p:cNvPr>
          <p:cNvSpPr txBox="1"/>
          <p:nvPr/>
        </p:nvSpPr>
        <p:spPr>
          <a:xfrm>
            <a:off x="1413224" y="843125"/>
            <a:ext cx="1705895" cy="405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참고문헌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3" name="Google Shape;766;p55">
            <a:extLst>
              <a:ext uri="{FF2B5EF4-FFF2-40B4-BE49-F238E27FC236}">
                <a16:creationId xmlns:a16="http://schemas.microsoft.com/office/drawing/2014/main" id="{9378A4D3-0E8C-0376-3368-DAAF5A0833FD}"/>
              </a:ext>
            </a:extLst>
          </p:cNvPr>
          <p:cNvSpPr txBox="1"/>
          <p:nvPr/>
        </p:nvSpPr>
        <p:spPr>
          <a:xfrm>
            <a:off x="727151" y="750875"/>
            <a:ext cx="8049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※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4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906" name="Google Shape;906;p64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grpSp>
        <p:nvGrpSpPr>
          <p:cNvPr id="907" name="Google Shape;907;p64"/>
          <p:cNvGrpSpPr/>
          <p:nvPr/>
        </p:nvGrpSpPr>
        <p:grpSpPr>
          <a:xfrm>
            <a:off x="509891" y="3367043"/>
            <a:ext cx="141051" cy="141000"/>
            <a:chOff x="5885234" y="2188723"/>
            <a:chExt cx="282102" cy="282000"/>
          </a:xfrm>
        </p:grpSpPr>
        <p:cxnSp>
          <p:nvCxnSpPr>
            <p:cNvPr id="908" name="Google Shape;908;p64"/>
            <p:cNvCxnSpPr/>
            <p:nvPr/>
          </p:nvCxnSpPr>
          <p:spPr>
            <a:xfrm flipH="1">
              <a:off x="5885336" y="2188723"/>
              <a:ext cx="282000" cy="282000"/>
            </a:xfrm>
            <a:prstGeom prst="straightConnector1">
              <a:avLst/>
            </a:prstGeom>
            <a:noFill/>
            <a:ln w="9525" cap="flat" cmpd="sng">
              <a:solidFill>
                <a:srgbClr val="2A2A2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09" name="Google Shape;909;p64"/>
            <p:cNvCxnSpPr/>
            <p:nvPr/>
          </p:nvCxnSpPr>
          <p:spPr>
            <a:xfrm>
              <a:off x="5885234" y="2188723"/>
              <a:ext cx="282000" cy="282000"/>
            </a:xfrm>
            <a:prstGeom prst="straightConnector1">
              <a:avLst/>
            </a:prstGeom>
            <a:noFill/>
            <a:ln w="9525" cap="flat" cmpd="sng">
              <a:solidFill>
                <a:srgbClr val="2A2A2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10" name="Google Shape;910;p64"/>
          <p:cNvGrpSpPr/>
          <p:nvPr/>
        </p:nvGrpSpPr>
        <p:grpSpPr>
          <a:xfrm>
            <a:off x="11541057" y="3367043"/>
            <a:ext cx="141051" cy="141000"/>
            <a:chOff x="5885234" y="2188723"/>
            <a:chExt cx="282102" cy="282000"/>
          </a:xfrm>
        </p:grpSpPr>
        <p:cxnSp>
          <p:nvCxnSpPr>
            <p:cNvPr id="911" name="Google Shape;911;p64"/>
            <p:cNvCxnSpPr/>
            <p:nvPr/>
          </p:nvCxnSpPr>
          <p:spPr>
            <a:xfrm flipH="1">
              <a:off x="5885336" y="2188723"/>
              <a:ext cx="282000" cy="282000"/>
            </a:xfrm>
            <a:prstGeom prst="straightConnector1">
              <a:avLst/>
            </a:prstGeom>
            <a:noFill/>
            <a:ln w="9525" cap="flat" cmpd="sng">
              <a:solidFill>
                <a:srgbClr val="2A2A2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12" name="Google Shape;912;p64"/>
            <p:cNvCxnSpPr/>
            <p:nvPr/>
          </p:nvCxnSpPr>
          <p:spPr>
            <a:xfrm>
              <a:off x="5885234" y="2188723"/>
              <a:ext cx="282000" cy="282000"/>
            </a:xfrm>
            <a:prstGeom prst="straightConnector1">
              <a:avLst/>
            </a:prstGeom>
            <a:noFill/>
            <a:ln w="9525" cap="flat" cmpd="sng">
              <a:solidFill>
                <a:srgbClr val="2A2A2A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13" name="Google Shape;913;p64"/>
          <p:cNvSpPr txBox="1"/>
          <p:nvPr/>
        </p:nvSpPr>
        <p:spPr>
          <a:xfrm>
            <a:off x="4157250" y="2610450"/>
            <a:ext cx="3877500" cy="16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THANK YOU</a:t>
            </a:r>
            <a:endParaRPr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+mn-ea"/>
              <a:ea typeface="+mn-ea"/>
              <a:cs typeface="Noto Sans"/>
              <a:sym typeface="Noto Sans"/>
            </a:endParaRPr>
          </a:p>
        </p:txBody>
      </p:sp>
      <p:sp>
        <p:nvSpPr>
          <p:cNvPr id="322" name="Google Shape;322;p31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+mn-ea"/>
              <a:ea typeface="+mn-ea"/>
              <a:cs typeface="Noto Sans"/>
              <a:sym typeface="Noto Sans"/>
            </a:endParaRPr>
          </a:p>
        </p:txBody>
      </p:sp>
      <p:cxnSp>
        <p:nvCxnSpPr>
          <p:cNvPr id="323" name="Google Shape;323;p31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324" name="Google Shape;324;p31"/>
          <p:cNvCxnSpPr/>
          <p:nvPr/>
        </p:nvCxnSpPr>
        <p:spPr>
          <a:xfrm>
            <a:off x="11545633" y="967498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38" name="Google Shape;338;p31"/>
          <p:cNvSpPr txBox="1"/>
          <p:nvPr/>
        </p:nvSpPr>
        <p:spPr>
          <a:xfrm>
            <a:off x="2065650" y="3429000"/>
            <a:ext cx="100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+mn-ea"/>
              <a:ea typeface="+mn-ea"/>
              <a:cs typeface="Noto Sans"/>
              <a:sym typeface="Noto Sans"/>
            </a:endParaRPr>
          </a:p>
        </p:txBody>
      </p:sp>
      <p:sp>
        <p:nvSpPr>
          <p:cNvPr id="339" name="Google Shape;339;p31"/>
          <p:cNvSpPr txBox="1"/>
          <p:nvPr/>
        </p:nvSpPr>
        <p:spPr>
          <a:xfrm>
            <a:off x="8459700" y="34835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latin typeface="+mn-ea"/>
              <a:ea typeface="+mn-ea"/>
              <a:cs typeface="Noto Sans"/>
              <a:sym typeface="Noto Sans"/>
            </a:endParaRPr>
          </a:p>
        </p:txBody>
      </p:sp>
      <p:sp>
        <p:nvSpPr>
          <p:cNvPr id="340" name="Google Shape;340;p31"/>
          <p:cNvSpPr txBox="1"/>
          <p:nvPr/>
        </p:nvSpPr>
        <p:spPr>
          <a:xfrm>
            <a:off x="2993400" y="4284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+mn-ea"/>
              <a:ea typeface="+mn-ea"/>
              <a:cs typeface="Noto Sans"/>
              <a:sym typeface="Noto Sans"/>
            </a:endParaRPr>
          </a:p>
        </p:txBody>
      </p:sp>
      <p:sp>
        <p:nvSpPr>
          <p:cNvPr id="341" name="Google Shape;341;p31"/>
          <p:cNvSpPr txBox="1"/>
          <p:nvPr/>
        </p:nvSpPr>
        <p:spPr>
          <a:xfrm>
            <a:off x="5286325" y="3456650"/>
            <a:ext cx="1478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latin typeface="+mn-ea"/>
              <a:ea typeface="+mn-ea"/>
              <a:cs typeface="Noto Sans"/>
              <a:sym typeface="Noto Sans"/>
            </a:endParaRPr>
          </a:p>
        </p:txBody>
      </p:sp>
      <p:sp>
        <p:nvSpPr>
          <p:cNvPr id="342" name="Google Shape;342;p31"/>
          <p:cNvSpPr txBox="1"/>
          <p:nvPr/>
        </p:nvSpPr>
        <p:spPr>
          <a:xfrm>
            <a:off x="957400" y="4565750"/>
            <a:ext cx="3000000" cy="72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rgbClr val="666666"/>
              </a:solidFill>
              <a:highlight>
                <a:srgbClr val="FFFFFF"/>
              </a:highlight>
              <a:latin typeface="+mn-ea"/>
              <a:ea typeface="+mn-ea"/>
              <a:cs typeface="Noto Sans"/>
              <a:sym typeface="Noto Sans"/>
            </a:endParaRPr>
          </a:p>
        </p:txBody>
      </p:sp>
      <p:sp>
        <p:nvSpPr>
          <p:cNvPr id="343" name="Google Shape;343;p31"/>
          <p:cNvSpPr txBox="1"/>
          <p:nvPr/>
        </p:nvSpPr>
        <p:spPr>
          <a:xfrm>
            <a:off x="4596000" y="4550438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+mn-ea"/>
              <a:ea typeface="+mn-ea"/>
              <a:cs typeface="Noto Sans"/>
              <a:sym typeface="Noto Sans"/>
            </a:endParaRPr>
          </a:p>
        </p:txBody>
      </p:sp>
      <p:sp>
        <p:nvSpPr>
          <p:cNvPr id="344" name="Google Shape;344;p31"/>
          <p:cNvSpPr txBox="1"/>
          <p:nvPr/>
        </p:nvSpPr>
        <p:spPr>
          <a:xfrm>
            <a:off x="1729650" y="1655450"/>
            <a:ext cx="341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ea"/>
              <a:ea typeface="+mn-ea"/>
              <a:cs typeface="Noto Sans"/>
              <a:sym typeface="Noto Sans"/>
            </a:endParaRPr>
          </a:p>
        </p:txBody>
      </p:sp>
      <p:sp>
        <p:nvSpPr>
          <p:cNvPr id="346" name="Google Shape;346;p31"/>
          <p:cNvSpPr txBox="1"/>
          <p:nvPr/>
        </p:nvSpPr>
        <p:spPr>
          <a:xfrm>
            <a:off x="6910124" y="1857150"/>
            <a:ext cx="4043700" cy="406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제조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공정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결과를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센서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데이터를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활용해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예측하는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Noto Sans"/>
                <a:sym typeface="Noto Sans"/>
              </a:rPr>
              <a:t>가상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Noto Sans"/>
                <a:sym typeface="Noto Sans"/>
              </a:rPr>
              <a:t>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Noto Sans"/>
                <a:sym typeface="Noto Sans"/>
              </a:rPr>
              <a:t>계측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Noto Sans"/>
                <a:sym typeface="Noto Sans"/>
              </a:rPr>
              <a:t> AI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Noto Sans"/>
                <a:sym typeface="Noto Sans"/>
              </a:rPr>
              <a:t>솔루션</a:t>
            </a:r>
            <a:endParaRPr dirty="0">
              <a:solidFill>
                <a:schemeClr val="accent1">
                  <a:lumMod val="75000"/>
                </a:schemeClr>
              </a:solidFill>
              <a:latin typeface="+mn-ea"/>
              <a:ea typeface="+mn-ea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+mn-ea"/>
              <a:ea typeface="+mn-ea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+mn-ea"/>
                <a:ea typeface="+mn-ea"/>
                <a:cs typeface="Noto Sans"/>
                <a:sym typeface="Noto Sans"/>
              </a:rPr>
              <a:t>                    </a:t>
            </a:r>
            <a:endParaRPr b="1" dirty="0">
              <a:solidFill>
                <a:schemeClr val="dk1"/>
              </a:solidFill>
              <a:latin typeface="+mn-ea"/>
              <a:ea typeface="+mn-ea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+mn-ea"/>
                <a:ea typeface="+mn-ea"/>
                <a:cs typeface="Noto Sans"/>
                <a:sym typeface="Noto Sans"/>
              </a:rPr>
              <a:t>                    </a:t>
            </a:r>
            <a:endParaRPr b="1" dirty="0">
              <a:solidFill>
                <a:schemeClr val="dk1"/>
              </a:solidFill>
              <a:latin typeface="+mn-ea"/>
              <a:ea typeface="+mn-ea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+mn-ea"/>
                <a:ea typeface="+mn-ea"/>
                <a:cs typeface="Noto Sans"/>
                <a:sym typeface="Noto Sans"/>
              </a:rPr>
              <a:t>                 </a:t>
            </a:r>
            <a:endParaRPr b="1" dirty="0">
              <a:solidFill>
                <a:schemeClr val="dk1"/>
              </a:solidFill>
              <a:latin typeface="+mn-ea"/>
              <a:ea typeface="+mn-ea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+mn-ea"/>
                <a:ea typeface="+mn-ea"/>
                <a:cs typeface="Noto Sans"/>
                <a:sym typeface="Noto Sans"/>
              </a:rPr>
              <a:t>                 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Noto Sans"/>
                <a:sym typeface="Noto Sans"/>
              </a:rPr>
              <a:t>박막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Noto Sans"/>
                <a:sym typeface="Noto Sans"/>
              </a:rPr>
              <a:t>증착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Noto Sans"/>
                <a:sym typeface="Noto Sans"/>
              </a:rPr>
              <a:t>공정</a:t>
            </a:r>
            <a:r>
              <a:rPr lang="en-US" b="1" dirty="0" err="1">
                <a:solidFill>
                  <a:schemeClr val="dk1"/>
                </a:solidFill>
                <a:latin typeface="+mn-ea"/>
                <a:ea typeface="+mn-ea"/>
                <a:cs typeface="Noto Sans"/>
                <a:sym typeface="Noto Sans"/>
              </a:rPr>
              <a:t>에</a:t>
            </a:r>
            <a:r>
              <a:rPr lang="en-US" b="1" dirty="0">
                <a:solidFill>
                  <a:schemeClr val="dk1"/>
                </a:solidFill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+mn-ea"/>
                <a:ea typeface="+mn-ea"/>
                <a:cs typeface="Noto Sans"/>
                <a:sym typeface="Noto Sans"/>
              </a:rPr>
              <a:t>도입</a:t>
            </a:r>
            <a:r>
              <a:rPr lang="en-US" b="1" dirty="0">
                <a:solidFill>
                  <a:schemeClr val="dk1"/>
                </a:solidFill>
                <a:latin typeface="+mn-ea"/>
                <a:ea typeface="+mn-ea"/>
                <a:cs typeface="Noto Sans"/>
                <a:sym typeface="Noto Sans"/>
              </a:rPr>
              <a:t> </a:t>
            </a:r>
            <a:endParaRPr b="1" dirty="0">
              <a:solidFill>
                <a:schemeClr val="dk1"/>
              </a:solidFill>
              <a:latin typeface="+mn-ea"/>
              <a:ea typeface="+mn-ea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n-ea"/>
              <a:ea typeface="+mn-ea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n-ea"/>
              <a:ea typeface="+mn-ea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n-ea"/>
              <a:ea typeface="+mn-ea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n-ea"/>
              <a:ea typeface="+mn-ea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분석된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데이터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결과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값을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APC와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연동해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공정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산포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평균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Noto Sans"/>
                <a:sym typeface="Noto Sans"/>
              </a:rPr>
              <a:t>21.5%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Noto Sans"/>
                <a:sym typeface="Noto Sans"/>
              </a:rPr>
              <a:t>개선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및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수율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향상</a:t>
            </a:r>
            <a:endParaRPr b="1" dirty="0">
              <a:latin typeface="+mn-ea"/>
              <a:ea typeface="+mn-ea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+mn-ea"/>
              <a:ea typeface="+mn-ea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제조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공정에서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발생하는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실제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데이터에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AI기술을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활용한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가상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계측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모델은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실제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계측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장비와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유사한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예측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정확도</a:t>
            </a:r>
            <a:endParaRPr b="1" dirty="0">
              <a:latin typeface="+mn-ea"/>
              <a:ea typeface="+mn-ea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+mn-ea"/>
                <a:ea typeface="+mn-ea"/>
                <a:cs typeface="Noto Sans"/>
                <a:sym typeface="Wingdings" panose="05000000000000000000" pitchFamily="2" charset="2"/>
              </a:rPr>
              <a:t>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Noto Sans"/>
                <a:sym typeface="Noto Sans"/>
              </a:rPr>
              <a:t>100%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Noto Sans"/>
                <a:sym typeface="Noto Sans"/>
              </a:rPr>
              <a:t>전수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  <a:cs typeface="Noto Sans"/>
                <a:sym typeface="Noto Sans"/>
              </a:rPr>
              <a:t>검사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하는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것과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같은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효과</a:t>
            </a:r>
            <a:endParaRPr b="1" dirty="0">
              <a:latin typeface="+mn-ea"/>
              <a:ea typeface="+mn-ea"/>
              <a:cs typeface="Noto Sans"/>
              <a:sym typeface="Noto Sans"/>
            </a:endParaRPr>
          </a:p>
        </p:txBody>
      </p:sp>
      <p:pic>
        <p:nvPicPr>
          <p:cNvPr id="349" name="Google Shape;3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312" y="1747698"/>
            <a:ext cx="5180474" cy="428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16;p52">
            <a:extLst>
              <a:ext uri="{FF2B5EF4-FFF2-40B4-BE49-F238E27FC236}">
                <a16:creationId xmlns:a16="http://schemas.microsoft.com/office/drawing/2014/main" id="{EE006AEF-04E9-2528-08A1-CE49D9883917}"/>
              </a:ext>
            </a:extLst>
          </p:cNvPr>
          <p:cNvSpPr txBox="1"/>
          <p:nvPr/>
        </p:nvSpPr>
        <p:spPr>
          <a:xfrm>
            <a:off x="727148" y="750873"/>
            <a:ext cx="8307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02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3" name="Google Shape;717;p52">
            <a:extLst>
              <a:ext uri="{FF2B5EF4-FFF2-40B4-BE49-F238E27FC236}">
                <a16:creationId xmlns:a16="http://schemas.microsoft.com/office/drawing/2014/main" id="{BD556541-5ABC-1882-278C-1A9B9C21750D}"/>
              </a:ext>
            </a:extLst>
          </p:cNvPr>
          <p:cNvSpPr txBox="1"/>
          <p:nvPr/>
        </p:nvSpPr>
        <p:spPr>
          <a:xfrm>
            <a:off x="1432889" y="843125"/>
            <a:ext cx="87789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AI </a:t>
            </a:r>
            <a:r>
              <a:rPr lang="ko-KR" alt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기술 활용</a:t>
            </a:r>
            <a:r>
              <a:rPr lang="en-US" altLang="ko-KR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_</a:t>
            </a:r>
            <a:r>
              <a:rPr lang="ko-KR" altLang="en-US" sz="24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파놉테스</a:t>
            </a:r>
            <a:r>
              <a:rPr lang="ko-KR" alt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altLang="ko-KR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VM(</a:t>
            </a:r>
            <a:r>
              <a:rPr lang="en-US" altLang="ko-KR" sz="24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Panotes</a:t>
            </a:r>
            <a:r>
              <a:rPr lang="en-US" altLang="ko-KR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Virtual Metrology)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B75D87F2-111B-013F-0156-ADB2E0D1C39F}"/>
              </a:ext>
            </a:extLst>
          </p:cNvPr>
          <p:cNvSpPr/>
          <p:nvPr/>
        </p:nvSpPr>
        <p:spPr>
          <a:xfrm>
            <a:off x="8593394" y="2612767"/>
            <a:ext cx="216309" cy="43669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9393E813-C72F-D2A5-4B83-CC81B15E2DE4}"/>
              </a:ext>
            </a:extLst>
          </p:cNvPr>
          <p:cNvSpPr/>
          <p:nvPr/>
        </p:nvSpPr>
        <p:spPr>
          <a:xfrm>
            <a:off x="8593393" y="3691662"/>
            <a:ext cx="216309" cy="43669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9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+mn-ea"/>
              <a:ea typeface="+mn-ea"/>
              <a:cs typeface="Noto Sans"/>
              <a:sym typeface="Noto Sans"/>
            </a:endParaRPr>
          </a:p>
        </p:txBody>
      </p:sp>
      <p:sp>
        <p:nvSpPr>
          <p:cNvPr id="265" name="Google Shape;265;p29"/>
          <p:cNvSpPr/>
          <p:nvPr/>
        </p:nvSpPr>
        <p:spPr>
          <a:xfrm rot="-5400000" flipH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+mn-ea"/>
              <a:ea typeface="+mn-ea"/>
              <a:cs typeface="Noto Sans"/>
              <a:sym typeface="Noto Sans"/>
            </a:endParaRPr>
          </a:p>
        </p:txBody>
      </p:sp>
      <p:cxnSp>
        <p:nvCxnSpPr>
          <p:cNvPr id="266" name="Google Shape;266;p29"/>
          <p:cNvCxnSpPr/>
          <p:nvPr/>
        </p:nvCxnSpPr>
        <p:spPr>
          <a:xfrm>
            <a:off x="580416" y="962723"/>
            <a:ext cx="0" cy="492307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67" name="Google Shape;267;p29"/>
          <p:cNvCxnSpPr/>
          <p:nvPr/>
        </p:nvCxnSpPr>
        <p:spPr>
          <a:xfrm>
            <a:off x="11611583" y="962723"/>
            <a:ext cx="0" cy="492307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281" name="Google Shape;281;p2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155025" y="809700"/>
            <a:ext cx="9881951" cy="52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 txBox="1"/>
          <p:nvPr/>
        </p:nvSpPr>
        <p:spPr>
          <a:xfrm>
            <a:off x="1413225" y="1354922"/>
            <a:ext cx="2853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latin typeface="+mn-ea"/>
                <a:ea typeface="+mn-ea"/>
                <a:cs typeface="Noto Sans"/>
                <a:sym typeface="Noto Sans"/>
              </a:rPr>
              <a:t>SK </a:t>
            </a:r>
            <a:r>
              <a:rPr lang="en-US" sz="1300" b="1" dirty="0" err="1">
                <a:latin typeface="+mn-ea"/>
                <a:ea typeface="+mn-ea"/>
                <a:cs typeface="Noto Sans"/>
                <a:sym typeface="Noto Sans"/>
              </a:rPr>
              <a:t>경영철학을</a:t>
            </a:r>
            <a:r>
              <a:rPr lang="en-US" sz="1300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sz="1300" b="1" dirty="0" err="1">
                <a:latin typeface="+mn-ea"/>
                <a:ea typeface="+mn-ea"/>
                <a:cs typeface="Noto Sans"/>
                <a:sym typeface="Noto Sans"/>
              </a:rPr>
              <a:t>이해하는</a:t>
            </a:r>
            <a:r>
              <a:rPr lang="en-US" sz="1300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sz="1300" b="1" dirty="0" err="1">
                <a:latin typeface="+mn-ea"/>
                <a:ea typeface="+mn-ea"/>
                <a:cs typeface="Noto Sans"/>
                <a:sym typeface="Noto Sans"/>
              </a:rPr>
              <a:t>인재</a:t>
            </a:r>
            <a:endParaRPr sz="1300" b="1" dirty="0">
              <a:latin typeface="+mn-ea"/>
              <a:ea typeface="+mn-ea"/>
              <a:cs typeface="Noto Sans"/>
              <a:sym typeface="Noto Sans"/>
            </a:endParaRPr>
          </a:p>
        </p:txBody>
      </p:sp>
      <p:sp>
        <p:nvSpPr>
          <p:cNvPr id="4" name="Google Shape;765;p55">
            <a:extLst>
              <a:ext uri="{FF2B5EF4-FFF2-40B4-BE49-F238E27FC236}">
                <a16:creationId xmlns:a16="http://schemas.microsoft.com/office/drawing/2014/main" id="{8ED9E161-C4FB-2681-5C88-689EA223C37F}"/>
              </a:ext>
            </a:extLst>
          </p:cNvPr>
          <p:cNvSpPr txBox="1"/>
          <p:nvPr/>
        </p:nvSpPr>
        <p:spPr>
          <a:xfrm>
            <a:off x="1413225" y="843125"/>
            <a:ext cx="10575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인재상</a:t>
            </a:r>
            <a:endParaRPr sz="2400" b="1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5" name="Google Shape;766;p55">
            <a:extLst>
              <a:ext uri="{FF2B5EF4-FFF2-40B4-BE49-F238E27FC236}">
                <a16:creationId xmlns:a16="http://schemas.microsoft.com/office/drawing/2014/main" id="{5E459AE5-01B1-17F2-0C7A-2F6C6377CFA4}"/>
              </a:ext>
            </a:extLst>
          </p:cNvPr>
          <p:cNvSpPr txBox="1"/>
          <p:nvPr/>
        </p:nvSpPr>
        <p:spPr>
          <a:xfrm>
            <a:off x="727151" y="750875"/>
            <a:ext cx="8049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03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/>
          <p:nvPr/>
        </p:nvSpPr>
        <p:spPr>
          <a:xfrm rot="-54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+mn-ea"/>
              <a:ea typeface="+mn-ea"/>
              <a:cs typeface="Noto Sans"/>
              <a:sym typeface="Noto Sans"/>
            </a:endParaRPr>
          </a:p>
        </p:txBody>
      </p:sp>
      <p:sp>
        <p:nvSpPr>
          <p:cNvPr id="288" name="Google Shape;288;p30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+mn-ea"/>
              <a:ea typeface="+mn-ea"/>
              <a:cs typeface="Noto Sans"/>
              <a:sym typeface="Noto Sans"/>
            </a:endParaRPr>
          </a:p>
        </p:txBody>
      </p:sp>
      <p:cxnSp>
        <p:nvCxnSpPr>
          <p:cNvPr id="289" name="Google Shape;289;p30"/>
          <p:cNvCxnSpPr/>
          <p:nvPr/>
        </p:nvCxnSpPr>
        <p:spPr>
          <a:xfrm>
            <a:off x="580416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90" name="Google Shape;290;p30"/>
          <p:cNvCxnSpPr/>
          <p:nvPr/>
        </p:nvCxnSpPr>
        <p:spPr>
          <a:xfrm>
            <a:off x="11611583" y="962723"/>
            <a:ext cx="0" cy="492300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05" name="Google Shape;305;p30"/>
          <p:cNvSpPr txBox="1"/>
          <p:nvPr/>
        </p:nvSpPr>
        <p:spPr>
          <a:xfrm>
            <a:off x="1058136" y="4720939"/>
            <a:ext cx="32610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 err="1">
                <a:latin typeface="+mn-ea"/>
                <a:ea typeface="+mn-ea"/>
                <a:cs typeface="Noto Sans"/>
                <a:sym typeface="Noto Sans"/>
              </a:rPr>
              <a:t>과감한</a:t>
            </a:r>
            <a:r>
              <a:rPr lang="en-US" sz="1700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sz="1700" b="1" dirty="0" err="1">
                <a:latin typeface="+mn-ea"/>
                <a:ea typeface="+mn-ea"/>
                <a:cs typeface="Noto Sans"/>
                <a:sym typeface="Noto Sans"/>
              </a:rPr>
              <a:t>실행력</a:t>
            </a:r>
            <a:endParaRPr sz="1700" b="1" dirty="0">
              <a:latin typeface="+mn-ea"/>
              <a:ea typeface="+mn-ea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latin typeface="+mn-ea"/>
              <a:ea typeface="+mn-ea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기존의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틀을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깨는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생각의</a:t>
            </a:r>
            <a:r>
              <a:rPr lang="en-US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전환</a:t>
            </a:r>
            <a:r>
              <a:rPr lang="en-US" dirty="0" err="1">
                <a:latin typeface="+mn-ea"/>
                <a:ea typeface="+mn-ea"/>
                <a:cs typeface="Noto Sans"/>
                <a:sym typeface="Noto Sans"/>
              </a:rPr>
              <a:t>을</a:t>
            </a:r>
            <a:r>
              <a:rPr lang="en-US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dirty="0" err="1">
                <a:latin typeface="+mn-ea"/>
                <a:ea typeface="+mn-ea"/>
                <a:cs typeface="Noto Sans"/>
                <a:sym typeface="Noto Sans"/>
              </a:rPr>
              <a:t>바탕으로</a:t>
            </a:r>
            <a:r>
              <a:rPr lang="en-US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dirty="0" err="1">
                <a:latin typeface="+mn-ea"/>
                <a:ea typeface="+mn-ea"/>
                <a:cs typeface="Noto Sans"/>
                <a:sym typeface="Noto Sans"/>
              </a:rPr>
              <a:t>새롭게</a:t>
            </a:r>
            <a:r>
              <a:rPr lang="en-US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dirty="0" err="1">
                <a:latin typeface="+mn-ea"/>
                <a:ea typeface="+mn-ea"/>
                <a:cs typeface="Noto Sans"/>
                <a:sym typeface="Noto Sans"/>
              </a:rPr>
              <a:t>도전하는</a:t>
            </a:r>
            <a:r>
              <a:rPr lang="en-US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dirty="0" err="1">
                <a:latin typeface="+mn-ea"/>
                <a:ea typeface="+mn-ea"/>
                <a:cs typeface="Noto Sans"/>
                <a:sym typeface="Noto Sans"/>
              </a:rPr>
              <a:t>과감한</a:t>
            </a:r>
            <a:r>
              <a:rPr lang="en-US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실행력</a:t>
            </a:r>
            <a:r>
              <a:rPr lang="en-US" dirty="0" err="1">
                <a:latin typeface="+mn-ea"/>
                <a:ea typeface="+mn-ea"/>
                <a:cs typeface="Noto Sans"/>
                <a:sym typeface="Noto Sans"/>
              </a:rPr>
              <a:t>과</a:t>
            </a:r>
            <a:endParaRPr dirty="0">
              <a:latin typeface="+mn-ea"/>
              <a:ea typeface="+mn-ea"/>
              <a:cs typeface="Noto Sans"/>
              <a:sym typeface="Noto Sans"/>
            </a:endParaRPr>
          </a:p>
        </p:txBody>
      </p:sp>
      <p:sp>
        <p:nvSpPr>
          <p:cNvPr id="306" name="Google Shape;306;p30"/>
          <p:cNvSpPr txBox="1"/>
          <p:nvPr/>
        </p:nvSpPr>
        <p:spPr>
          <a:xfrm>
            <a:off x="4796855" y="4738264"/>
            <a:ext cx="32610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 err="1">
                <a:solidFill>
                  <a:schemeClr val="dk1"/>
                </a:solidFill>
                <a:highlight>
                  <a:srgbClr val="F5F5F5"/>
                </a:highlight>
                <a:latin typeface="+mn-ea"/>
                <a:ea typeface="+mn-ea"/>
                <a:cs typeface="Malgun Gothic"/>
                <a:sym typeface="Malgun Gothic"/>
              </a:rPr>
              <a:t>역량</a:t>
            </a:r>
            <a:r>
              <a:rPr lang="en-US" sz="1700" b="1" dirty="0">
                <a:solidFill>
                  <a:schemeClr val="dk1"/>
                </a:solidFill>
                <a:highlight>
                  <a:srgbClr val="F5F5F5"/>
                </a:highlight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700" b="1" dirty="0" err="1">
                <a:solidFill>
                  <a:schemeClr val="dk1"/>
                </a:solidFill>
                <a:highlight>
                  <a:srgbClr val="F5F5F5"/>
                </a:highlight>
                <a:latin typeface="+mn-ea"/>
                <a:ea typeface="+mn-ea"/>
                <a:cs typeface="Malgun Gothic"/>
                <a:sym typeface="Malgun Gothic"/>
              </a:rPr>
              <a:t>강화와</a:t>
            </a:r>
            <a:r>
              <a:rPr lang="en-US" sz="1700" b="1" dirty="0">
                <a:solidFill>
                  <a:schemeClr val="dk1"/>
                </a:solidFill>
                <a:highlight>
                  <a:srgbClr val="F5F5F5"/>
                </a:highlight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700" b="1" dirty="0" err="1">
                <a:solidFill>
                  <a:schemeClr val="dk1"/>
                </a:solidFill>
                <a:highlight>
                  <a:srgbClr val="F5F5F5"/>
                </a:highlight>
                <a:latin typeface="+mn-ea"/>
                <a:ea typeface="+mn-ea"/>
                <a:cs typeface="Malgun Gothic"/>
                <a:sym typeface="Malgun Gothic"/>
              </a:rPr>
              <a:t>자기</a:t>
            </a:r>
            <a:r>
              <a:rPr lang="en-US" sz="1700" b="1" dirty="0">
                <a:solidFill>
                  <a:schemeClr val="dk1"/>
                </a:solidFill>
                <a:highlight>
                  <a:srgbClr val="F5F5F5"/>
                </a:highlight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sz="1700" b="1" dirty="0" err="1">
                <a:solidFill>
                  <a:schemeClr val="dk1"/>
                </a:solidFill>
                <a:highlight>
                  <a:srgbClr val="F5F5F5"/>
                </a:highlight>
                <a:latin typeface="+mn-ea"/>
                <a:ea typeface="+mn-ea"/>
                <a:cs typeface="Malgun Gothic"/>
                <a:sym typeface="Malgun Gothic"/>
              </a:rPr>
              <a:t>개발</a:t>
            </a:r>
            <a:endParaRPr sz="1700" b="1" dirty="0">
              <a:solidFill>
                <a:schemeClr val="dk1"/>
              </a:solidFill>
              <a:highlight>
                <a:srgbClr val="F5F5F5"/>
              </a:highlight>
              <a:latin typeface="+mn-ea"/>
              <a:ea typeface="+mn-ea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highlight>
                <a:srgbClr val="F5F5F5"/>
              </a:highlight>
              <a:latin typeface="+mn-ea"/>
              <a:ea typeface="+mn-ea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highlight>
                  <a:srgbClr val="F5F5F5"/>
                </a:highlight>
                <a:latin typeface="+mn-ea"/>
                <a:ea typeface="+mn-ea"/>
                <a:cs typeface="Malgun Gothic"/>
                <a:sym typeface="Malgun Gothic"/>
              </a:rPr>
              <a:t>그 </a:t>
            </a:r>
            <a:r>
              <a:rPr lang="en-US" dirty="0" err="1">
                <a:solidFill>
                  <a:schemeClr val="dk1"/>
                </a:solidFill>
                <a:highlight>
                  <a:srgbClr val="F5F5F5"/>
                </a:highlight>
                <a:latin typeface="+mn-ea"/>
                <a:ea typeface="+mn-ea"/>
                <a:cs typeface="Malgun Gothic"/>
                <a:sym typeface="Malgun Gothic"/>
              </a:rPr>
              <a:t>과정에서</a:t>
            </a:r>
            <a:r>
              <a:rPr lang="en-US" dirty="0">
                <a:solidFill>
                  <a:schemeClr val="dk1"/>
                </a:solidFill>
                <a:highlight>
                  <a:srgbClr val="F5F5F5"/>
                </a:highlight>
                <a:latin typeface="+mn-ea"/>
                <a:ea typeface="+mn-ea"/>
                <a:cs typeface="Malgun Gothic"/>
                <a:sym typeface="Malgun Gothic"/>
              </a:rPr>
              <a:t>,</a:t>
            </a:r>
            <a:endParaRPr dirty="0">
              <a:solidFill>
                <a:schemeClr val="dk1"/>
              </a:solidFill>
              <a:highlight>
                <a:srgbClr val="F5F5F5"/>
              </a:highlight>
              <a:latin typeface="+mn-ea"/>
              <a:ea typeface="+mn-ea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dk1"/>
                </a:solidFill>
                <a:highlight>
                  <a:srgbClr val="F5F5F5"/>
                </a:highlight>
                <a:latin typeface="+mn-ea"/>
                <a:ea typeface="+mn-ea"/>
                <a:cs typeface="Malgun Gothic"/>
                <a:sym typeface="Malgun Gothic"/>
              </a:rPr>
              <a:t>필요한</a:t>
            </a:r>
            <a:r>
              <a:rPr lang="en-US" b="1" dirty="0">
                <a:solidFill>
                  <a:schemeClr val="dk1"/>
                </a:solidFill>
                <a:highlight>
                  <a:srgbClr val="F5F5F5"/>
                </a:highlight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b="1" dirty="0" err="1">
                <a:solidFill>
                  <a:schemeClr val="dk1"/>
                </a:solidFill>
                <a:highlight>
                  <a:srgbClr val="F5F5F5"/>
                </a:highlight>
                <a:latin typeface="+mn-ea"/>
                <a:ea typeface="+mn-ea"/>
                <a:cs typeface="Malgun Gothic"/>
                <a:sym typeface="Malgun Gothic"/>
              </a:rPr>
              <a:t>역량을</a:t>
            </a:r>
            <a:r>
              <a:rPr lang="en-US" b="1" dirty="0">
                <a:solidFill>
                  <a:schemeClr val="dk1"/>
                </a:solidFill>
                <a:highlight>
                  <a:srgbClr val="F5F5F5"/>
                </a:highlight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b="1" dirty="0" err="1">
                <a:solidFill>
                  <a:schemeClr val="dk1"/>
                </a:solidFill>
                <a:highlight>
                  <a:srgbClr val="F5F5F5"/>
                </a:highlight>
                <a:latin typeface="+mn-ea"/>
                <a:ea typeface="+mn-ea"/>
                <a:cs typeface="Malgun Gothic"/>
                <a:sym typeface="Malgun Gothic"/>
              </a:rPr>
              <a:t>개발</a:t>
            </a:r>
            <a:r>
              <a:rPr lang="en-US" dirty="0" err="1">
                <a:solidFill>
                  <a:schemeClr val="dk1"/>
                </a:solidFill>
                <a:highlight>
                  <a:srgbClr val="F5F5F5"/>
                </a:highlight>
                <a:latin typeface="+mn-ea"/>
                <a:ea typeface="+mn-ea"/>
                <a:cs typeface="Malgun Gothic"/>
                <a:sym typeface="Malgun Gothic"/>
              </a:rPr>
              <a:t>하기</a:t>
            </a:r>
            <a:r>
              <a:rPr lang="en-US" dirty="0">
                <a:solidFill>
                  <a:schemeClr val="dk1"/>
                </a:solidFill>
                <a:highlight>
                  <a:srgbClr val="F5F5F5"/>
                </a:highlight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5F5F5"/>
                </a:highlight>
                <a:latin typeface="+mn-ea"/>
                <a:ea typeface="+mn-ea"/>
                <a:cs typeface="Malgun Gothic"/>
                <a:sym typeface="Malgun Gothic"/>
              </a:rPr>
              <a:t>위해</a:t>
            </a:r>
            <a:r>
              <a:rPr lang="en-US" dirty="0">
                <a:solidFill>
                  <a:schemeClr val="dk1"/>
                </a:solidFill>
                <a:highlight>
                  <a:srgbClr val="F5F5F5"/>
                </a:highlight>
                <a:latin typeface="+mn-ea"/>
                <a:ea typeface="+mn-ea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5F5F5"/>
                </a:highlight>
                <a:latin typeface="+mn-ea"/>
                <a:ea typeface="+mn-ea"/>
                <a:cs typeface="Malgun Gothic"/>
                <a:sym typeface="Malgun Gothic"/>
              </a:rPr>
              <a:t>노력하며</a:t>
            </a:r>
            <a:endParaRPr dirty="0">
              <a:solidFill>
                <a:schemeClr val="dk1"/>
              </a:solidFill>
              <a:highlight>
                <a:srgbClr val="F5F5F5"/>
              </a:highlight>
              <a:latin typeface="+mn-ea"/>
              <a:ea typeface="+mn-ea"/>
              <a:cs typeface="Malgun Gothic"/>
              <a:sym typeface="Malgun Gothic"/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8562379" y="4727009"/>
            <a:ext cx="3243300" cy="127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 err="1">
                <a:latin typeface="+mn-ea"/>
                <a:ea typeface="+mn-ea"/>
                <a:cs typeface="Noto Sans"/>
                <a:sym typeface="Noto Sans"/>
              </a:rPr>
              <a:t>팀웍의</a:t>
            </a:r>
            <a:r>
              <a:rPr lang="en-US" sz="1700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sz="1700" b="1" dirty="0" err="1">
                <a:latin typeface="+mn-ea"/>
                <a:ea typeface="+mn-ea"/>
                <a:cs typeface="Noto Sans"/>
                <a:sym typeface="Noto Sans"/>
              </a:rPr>
              <a:t>시너지</a:t>
            </a:r>
            <a:endParaRPr sz="1700" b="1" dirty="0">
              <a:latin typeface="+mn-ea"/>
              <a:ea typeface="+mn-ea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+mn-ea"/>
              <a:ea typeface="+mn-ea"/>
              <a:cs typeface="Noto Sans"/>
              <a:sym typeface="Noto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+mn-ea"/>
                <a:ea typeface="+mn-ea"/>
                <a:cs typeface="Noto Sans"/>
                <a:sym typeface="Noto Sans"/>
              </a:rPr>
              <a:t>다른</a:t>
            </a:r>
            <a:r>
              <a:rPr lang="en-US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dirty="0" err="1">
                <a:latin typeface="+mn-ea"/>
                <a:ea typeface="+mn-ea"/>
                <a:cs typeface="Noto Sans"/>
                <a:sym typeface="Noto Sans"/>
              </a:rPr>
              <a:t>구성원들과</a:t>
            </a:r>
            <a:r>
              <a:rPr lang="en-US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dirty="0" err="1">
                <a:latin typeface="+mn-ea"/>
                <a:ea typeface="+mn-ea"/>
                <a:cs typeface="Noto Sans"/>
                <a:sym typeface="Noto Sans"/>
              </a:rPr>
              <a:t>함께</a:t>
            </a:r>
            <a:r>
              <a:rPr lang="en-US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dirty="0" err="1">
                <a:latin typeface="+mn-ea"/>
                <a:ea typeface="+mn-ea"/>
                <a:cs typeface="Noto Sans"/>
                <a:sym typeface="Noto Sans"/>
              </a:rPr>
              <a:t>적극적으로</a:t>
            </a:r>
            <a:r>
              <a:rPr lang="en-US" dirty="0">
                <a:latin typeface="+mn-ea"/>
                <a:ea typeface="+mn-ea"/>
                <a:cs typeface="Noto Sans"/>
                <a:sym typeface="Noto Sans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소통</a:t>
            </a:r>
            <a:r>
              <a:rPr lang="en-US" dirty="0" err="1">
                <a:latin typeface="+mn-ea"/>
                <a:ea typeface="+mn-ea"/>
                <a:cs typeface="Noto Sans"/>
                <a:sym typeface="Noto Sans"/>
              </a:rPr>
              <a:t>하고</a:t>
            </a:r>
            <a:r>
              <a:rPr lang="en-US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b="1" dirty="0" err="1">
                <a:latin typeface="+mn-ea"/>
                <a:ea typeface="+mn-ea"/>
                <a:cs typeface="Noto Sans"/>
                <a:sym typeface="Noto Sans"/>
              </a:rPr>
              <a:t>협엽</a:t>
            </a:r>
            <a:r>
              <a:rPr lang="en-US" dirty="0" err="1">
                <a:latin typeface="+mn-ea"/>
                <a:ea typeface="+mn-ea"/>
                <a:cs typeface="Noto Sans"/>
                <a:sym typeface="Noto Sans"/>
              </a:rPr>
              <a:t>하여</a:t>
            </a:r>
            <a:r>
              <a:rPr lang="en-US" dirty="0">
                <a:latin typeface="+mn-ea"/>
                <a:ea typeface="+mn-ea"/>
                <a:cs typeface="Noto Sans"/>
                <a:sym typeface="Noto Sans"/>
              </a:rPr>
              <a:t> 더 큰 </a:t>
            </a:r>
            <a:r>
              <a:rPr lang="en-US" dirty="0" err="1">
                <a:latin typeface="+mn-ea"/>
                <a:ea typeface="+mn-ea"/>
                <a:cs typeface="Noto Sans"/>
                <a:sym typeface="Noto Sans"/>
              </a:rPr>
              <a:t>성과를</a:t>
            </a:r>
            <a:r>
              <a:rPr lang="en-US" dirty="0">
                <a:latin typeface="+mn-ea"/>
                <a:ea typeface="+mn-ea"/>
                <a:cs typeface="Noto Sans"/>
                <a:sym typeface="Noto Sans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+mn-ea"/>
                <a:ea typeface="+mn-ea"/>
                <a:cs typeface="Noto Sans"/>
                <a:sym typeface="Noto Sans"/>
              </a:rPr>
              <a:t>만들어</a:t>
            </a:r>
            <a:r>
              <a:rPr lang="en-US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en-US" dirty="0" err="1">
                <a:latin typeface="+mn-ea"/>
                <a:ea typeface="+mn-ea"/>
                <a:cs typeface="Noto Sans"/>
                <a:sym typeface="Noto Sans"/>
              </a:rPr>
              <a:t>갑니다</a:t>
            </a:r>
            <a:endParaRPr dirty="0">
              <a:latin typeface="+mn-ea"/>
              <a:ea typeface="+mn-ea"/>
              <a:cs typeface="Noto Sans"/>
              <a:sym typeface="Noto San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01CC3B0-8151-C4D5-F9DF-0D7A9A7F3B61}"/>
              </a:ext>
            </a:extLst>
          </p:cNvPr>
          <p:cNvGrpSpPr/>
          <p:nvPr/>
        </p:nvGrpSpPr>
        <p:grpSpPr>
          <a:xfrm>
            <a:off x="933744" y="1836323"/>
            <a:ext cx="10324513" cy="2743203"/>
            <a:chOff x="933743" y="1944475"/>
            <a:chExt cx="10324513" cy="2743203"/>
          </a:xfrm>
        </p:grpSpPr>
        <p:pic>
          <p:nvPicPr>
            <p:cNvPr id="308" name="Google Shape;30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3743" y="1944478"/>
              <a:ext cx="3200401" cy="274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95799" y="1944475"/>
              <a:ext cx="3200401" cy="2743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57855" y="1944475"/>
              <a:ext cx="3200401" cy="274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716;p52">
            <a:extLst>
              <a:ext uri="{FF2B5EF4-FFF2-40B4-BE49-F238E27FC236}">
                <a16:creationId xmlns:a16="http://schemas.microsoft.com/office/drawing/2014/main" id="{196F7B8E-BACB-EA42-D42F-C35B6F515259}"/>
              </a:ext>
            </a:extLst>
          </p:cNvPr>
          <p:cNvSpPr txBox="1"/>
          <p:nvPr/>
        </p:nvSpPr>
        <p:spPr>
          <a:xfrm>
            <a:off x="727147" y="750873"/>
            <a:ext cx="1272723" cy="5903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03-1</a:t>
            </a:r>
            <a:endParaRPr sz="3600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5" name="Google Shape;717;p52">
            <a:extLst>
              <a:ext uri="{FF2B5EF4-FFF2-40B4-BE49-F238E27FC236}">
                <a16:creationId xmlns:a16="http://schemas.microsoft.com/office/drawing/2014/main" id="{45B75468-FB47-27D8-2D3A-96A9E748479B}"/>
              </a:ext>
            </a:extLst>
          </p:cNvPr>
          <p:cNvSpPr txBox="1"/>
          <p:nvPr/>
        </p:nvSpPr>
        <p:spPr>
          <a:xfrm>
            <a:off x="2012997" y="843125"/>
            <a:ext cx="87789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인재상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6" name="Google Shape;282;p29">
            <a:extLst>
              <a:ext uri="{FF2B5EF4-FFF2-40B4-BE49-F238E27FC236}">
                <a16:creationId xmlns:a16="http://schemas.microsoft.com/office/drawing/2014/main" id="{EBAB9A06-8535-7F55-905C-2026F22D57F4}"/>
              </a:ext>
            </a:extLst>
          </p:cNvPr>
          <p:cNvSpPr txBox="1"/>
          <p:nvPr/>
        </p:nvSpPr>
        <p:spPr>
          <a:xfrm>
            <a:off x="1413224" y="1354922"/>
            <a:ext cx="3260999" cy="384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 dirty="0">
                <a:latin typeface="+mn-ea"/>
                <a:ea typeface="+mn-ea"/>
                <a:cs typeface="Noto Sans"/>
                <a:sym typeface="Noto Sans"/>
              </a:rPr>
              <a:t>SK </a:t>
            </a:r>
            <a:r>
              <a:rPr lang="en-US" sz="1300" b="1" dirty="0" err="1">
                <a:latin typeface="+mn-ea"/>
                <a:ea typeface="+mn-ea"/>
                <a:cs typeface="Noto Sans"/>
                <a:sym typeface="Noto Sans"/>
              </a:rPr>
              <a:t>경영철학을</a:t>
            </a:r>
            <a:r>
              <a:rPr lang="en-US" sz="1300" b="1" dirty="0">
                <a:latin typeface="+mn-ea"/>
                <a:ea typeface="+mn-ea"/>
                <a:cs typeface="Noto Sans"/>
                <a:sym typeface="Noto Sans"/>
              </a:rPr>
              <a:t> </a:t>
            </a:r>
            <a:r>
              <a:rPr lang="ko-KR" altLang="en-US" sz="1300" b="1" dirty="0">
                <a:latin typeface="+mn-ea"/>
                <a:ea typeface="+mn-ea"/>
                <a:cs typeface="Noto Sans"/>
                <a:sym typeface="Noto Sans"/>
              </a:rPr>
              <a:t>잘 실행할 수 </a:t>
            </a:r>
            <a:r>
              <a:rPr lang="ko-KR" altLang="en-US" sz="1300" b="1" dirty="0" err="1">
                <a:latin typeface="+mn-ea"/>
                <a:ea typeface="+mn-ea"/>
                <a:cs typeface="Noto Sans"/>
                <a:sym typeface="Noto Sans"/>
              </a:rPr>
              <a:t>있</a:t>
            </a:r>
            <a:r>
              <a:rPr lang="en-US" sz="1300" b="1" dirty="0">
                <a:latin typeface="+mn-ea"/>
                <a:ea typeface="+mn-ea"/>
                <a:cs typeface="Noto Sans"/>
                <a:sym typeface="Noto Sans"/>
              </a:rPr>
              <a:t>는 </a:t>
            </a:r>
            <a:r>
              <a:rPr lang="en-US" sz="1300" b="1" dirty="0" err="1">
                <a:latin typeface="+mn-ea"/>
                <a:ea typeface="+mn-ea"/>
                <a:cs typeface="Noto Sans"/>
                <a:sym typeface="Noto Sans"/>
              </a:rPr>
              <a:t>인재</a:t>
            </a:r>
            <a:endParaRPr sz="1300" b="1" dirty="0">
              <a:latin typeface="+mn-ea"/>
              <a:ea typeface="+mn-ea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CB3E552-76BB-56D4-54CD-5B32B8EE9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410" y="657225"/>
            <a:ext cx="62103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 descr="원, 그래픽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18E0E292-EDD8-6477-51DA-EB1FD70D3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566" y="2199641"/>
            <a:ext cx="3371187" cy="245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00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3"/>
          <p:cNvSpPr/>
          <p:nvPr/>
        </p:nvSpPr>
        <p:spPr>
          <a:xfrm rot="-5400000" flipH="1">
            <a:off x="5961066" y="647871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cxnSp>
        <p:nvCxnSpPr>
          <p:cNvPr id="398" name="Google Shape;398;p33"/>
          <p:cNvCxnSpPr/>
          <p:nvPr/>
        </p:nvCxnSpPr>
        <p:spPr>
          <a:xfrm>
            <a:off x="580416" y="962723"/>
            <a:ext cx="0" cy="492307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399" name="Google Shape;399;p33"/>
          <p:cNvCxnSpPr/>
          <p:nvPr/>
        </p:nvCxnSpPr>
        <p:spPr>
          <a:xfrm>
            <a:off x="11611583" y="962723"/>
            <a:ext cx="0" cy="4923070"/>
          </a:xfrm>
          <a:prstGeom prst="straightConnector1">
            <a:avLst/>
          </a:prstGeom>
          <a:noFill/>
          <a:ln w="952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06" name="Google Shape;406;p33"/>
          <p:cNvSpPr txBox="1"/>
          <p:nvPr/>
        </p:nvSpPr>
        <p:spPr>
          <a:xfrm>
            <a:off x="3519000" y="3350550"/>
            <a:ext cx="51540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&lt;</a:t>
            </a:r>
            <a:r>
              <a:rPr lang="en-US" sz="17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주요</a:t>
            </a:r>
            <a:r>
              <a:rPr lang="en-US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17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서비스</a:t>
            </a:r>
            <a:r>
              <a:rPr lang="en-US" sz="1700" dirty="0"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&gt;</a:t>
            </a:r>
            <a:endParaRPr sz="1700" dirty="0"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sp>
        <p:nvSpPr>
          <p:cNvPr id="2" name="Google Shape;676;p50">
            <a:extLst>
              <a:ext uri="{FF2B5EF4-FFF2-40B4-BE49-F238E27FC236}">
                <a16:creationId xmlns:a16="http://schemas.microsoft.com/office/drawing/2014/main" id="{6B66B839-AC59-AE8E-ED16-490C862848ED}"/>
              </a:ext>
            </a:extLst>
          </p:cNvPr>
          <p:cNvSpPr txBox="1"/>
          <p:nvPr/>
        </p:nvSpPr>
        <p:spPr>
          <a:xfrm>
            <a:off x="727148" y="750873"/>
            <a:ext cx="8307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Black"/>
                <a:sym typeface="Noto Sans Black"/>
              </a:rPr>
              <a:t>01</a:t>
            </a:r>
            <a:endParaRPr sz="360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Black"/>
              <a:sym typeface="Noto Sans Black"/>
            </a:endParaRPr>
          </a:p>
        </p:txBody>
      </p:sp>
      <p:sp>
        <p:nvSpPr>
          <p:cNvPr id="3" name="Google Shape;677;p50">
            <a:extLst>
              <a:ext uri="{FF2B5EF4-FFF2-40B4-BE49-F238E27FC236}">
                <a16:creationId xmlns:a16="http://schemas.microsoft.com/office/drawing/2014/main" id="{F73795E8-3650-2F28-3A99-64B8D34FC51D}"/>
              </a:ext>
            </a:extLst>
          </p:cNvPr>
          <p:cNvSpPr txBox="1"/>
          <p:nvPr/>
        </p:nvSpPr>
        <p:spPr>
          <a:xfrm>
            <a:off x="1413225" y="843125"/>
            <a:ext cx="14607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기업</a:t>
            </a:r>
            <a:r>
              <a:rPr lang="en-US" sz="2400" b="1" dirty="0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 </a:t>
            </a:r>
            <a:r>
              <a:rPr lang="en-US" sz="2400" b="1" dirty="0" err="1">
                <a:solidFill>
                  <a:srgbClr val="2A2A2A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rPr>
              <a:t>소개</a:t>
            </a:r>
            <a:endParaRPr sz="2400" b="1" dirty="0">
              <a:solidFill>
                <a:srgbClr val="2A2A2A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"/>
              <a:sym typeface="Noto Sans"/>
            </a:endParaRPr>
          </a:p>
        </p:txBody>
      </p:sp>
      <p:pic>
        <p:nvPicPr>
          <p:cNvPr id="5" name="그림 4" descr="그래픽, 폰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D16808A8-0729-5696-AB5A-94FBD4820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885" y="1264646"/>
            <a:ext cx="3972231" cy="613710"/>
          </a:xfrm>
          <a:prstGeom prst="rect">
            <a:avLst/>
          </a:prstGeom>
        </p:spPr>
      </p:pic>
      <p:sp>
        <p:nvSpPr>
          <p:cNvPr id="6" name="Google Shape;688;p50">
            <a:extLst>
              <a:ext uri="{FF2B5EF4-FFF2-40B4-BE49-F238E27FC236}">
                <a16:creationId xmlns:a16="http://schemas.microsoft.com/office/drawing/2014/main" id="{5A5A9896-8A56-E1F1-214D-BA1295CB779A}"/>
              </a:ext>
            </a:extLst>
          </p:cNvPr>
          <p:cNvSpPr txBox="1"/>
          <p:nvPr/>
        </p:nvSpPr>
        <p:spPr>
          <a:xfrm>
            <a:off x="580351" y="2058209"/>
            <a:ext cx="11031299" cy="1144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4000" tIns="18000" rIns="54000" bIns="180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채용 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AI 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매칭 플랫폼 전문기업으로 일자리를 원하는 구직자에게 일자리를 추천하고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기업에게는 필요한 직무에 적합한 인재 추천</a:t>
            </a:r>
            <a:r>
              <a:rPr lang="en-US" altLang="ko-KR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,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구직자와 기업이 서로 연결될 수 있도록 하는 </a:t>
            </a:r>
            <a:r>
              <a:rPr lang="ko-KR" altLang="en-US" sz="1600" dirty="0">
                <a:solidFill>
                  <a:schemeClr val="accent1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채용 매칭 플랫폼 사업</a:t>
            </a:r>
            <a:r>
              <a:rPr lang="ko-KR" altLang="en-US" sz="1600" dirty="0">
                <a:solidFill>
                  <a:schemeClr val="dk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 Medium"/>
                <a:sym typeface="Noto Sans Medium"/>
              </a:rPr>
              <a:t>을 주 사업으로 영위하는 기업</a:t>
            </a:r>
            <a:endParaRPr sz="1600" dirty="0">
              <a:solidFill>
                <a:schemeClr val="dk1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Noto Sans Medium"/>
              <a:sym typeface="Noto Sans Medium"/>
            </a:endParaRPr>
          </a:p>
        </p:txBody>
      </p:sp>
      <p:grpSp>
        <p:nvGrpSpPr>
          <p:cNvPr id="7" name="Google Shape;769;p55">
            <a:extLst>
              <a:ext uri="{FF2B5EF4-FFF2-40B4-BE49-F238E27FC236}">
                <a16:creationId xmlns:a16="http://schemas.microsoft.com/office/drawing/2014/main" id="{7E1D3642-C5F6-87EE-5416-A7706C4E085C}"/>
              </a:ext>
            </a:extLst>
          </p:cNvPr>
          <p:cNvGrpSpPr/>
          <p:nvPr/>
        </p:nvGrpSpPr>
        <p:grpSpPr>
          <a:xfrm>
            <a:off x="1062560" y="3866945"/>
            <a:ext cx="2109029" cy="2109029"/>
            <a:chOff x="1263413" y="3083150"/>
            <a:chExt cx="2546400" cy="2546400"/>
          </a:xfrm>
        </p:grpSpPr>
        <p:sp>
          <p:nvSpPr>
            <p:cNvPr id="8" name="Google Shape;770;p55">
              <a:extLst>
                <a:ext uri="{FF2B5EF4-FFF2-40B4-BE49-F238E27FC236}">
                  <a16:creationId xmlns:a16="http://schemas.microsoft.com/office/drawing/2014/main" id="{39005D33-FD4B-A246-C4F8-F2BC55190035}"/>
                </a:ext>
              </a:extLst>
            </p:cNvPr>
            <p:cNvSpPr/>
            <p:nvPr/>
          </p:nvSpPr>
          <p:spPr>
            <a:xfrm>
              <a:off x="1263413" y="3083150"/>
              <a:ext cx="2546400" cy="2546400"/>
            </a:xfrm>
            <a:prstGeom prst="ellipse">
              <a:avLst/>
            </a:prstGeom>
            <a:solidFill>
              <a:srgbClr val="A5A5A5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9" name="Google Shape;771;p55">
              <a:extLst>
                <a:ext uri="{FF2B5EF4-FFF2-40B4-BE49-F238E27FC236}">
                  <a16:creationId xmlns:a16="http://schemas.microsoft.com/office/drawing/2014/main" id="{7C24F0FF-CBE5-2FED-BBCD-AEB851932170}"/>
                </a:ext>
              </a:extLst>
            </p:cNvPr>
            <p:cNvSpPr txBox="1"/>
            <p:nvPr/>
          </p:nvSpPr>
          <p:spPr>
            <a:xfrm>
              <a:off x="1441615" y="3860611"/>
              <a:ext cx="2189999" cy="991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700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채용 매칭 </a:t>
              </a:r>
              <a:endParaRPr lang="en-US" altLang="ko-KR" sz="1700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700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플랫폼</a:t>
              </a:r>
              <a:endParaRPr sz="1700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10" name="Google Shape;769;p55">
            <a:extLst>
              <a:ext uri="{FF2B5EF4-FFF2-40B4-BE49-F238E27FC236}">
                <a16:creationId xmlns:a16="http://schemas.microsoft.com/office/drawing/2014/main" id="{0DB56819-27BA-04D8-0BBE-CDD7B7D38B55}"/>
              </a:ext>
            </a:extLst>
          </p:cNvPr>
          <p:cNvGrpSpPr/>
          <p:nvPr/>
        </p:nvGrpSpPr>
        <p:grpSpPr>
          <a:xfrm>
            <a:off x="3715177" y="3866945"/>
            <a:ext cx="2109029" cy="2109029"/>
            <a:chOff x="1263413" y="3083150"/>
            <a:chExt cx="2546400" cy="2546400"/>
          </a:xfrm>
        </p:grpSpPr>
        <p:sp>
          <p:nvSpPr>
            <p:cNvPr id="11" name="Google Shape;770;p55">
              <a:extLst>
                <a:ext uri="{FF2B5EF4-FFF2-40B4-BE49-F238E27FC236}">
                  <a16:creationId xmlns:a16="http://schemas.microsoft.com/office/drawing/2014/main" id="{D80535F0-2545-4C21-3AAE-7EE818097C74}"/>
                </a:ext>
              </a:extLst>
            </p:cNvPr>
            <p:cNvSpPr/>
            <p:nvPr/>
          </p:nvSpPr>
          <p:spPr>
            <a:xfrm>
              <a:off x="1263413" y="3083150"/>
              <a:ext cx="2546400" cy="2546400"/>
            </a:xfrm>
            <a:prstGeom prst="ellipse">
              <a:avLst/>
            </a:prstGeom>
            <a:solidFill>
              <a:srgbClr val="A5A5A5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2" name="Google Shape;771;p55">
              <a:extLst>
                <a:ext uri="{FF2B5EF4-FFF2-40B4-BE49-F238E27FC236}">
                  <a16:creationId xmlns:a16="http://schemas.microsoft.com/office/drawing/2014/main" id="{FA35ABBC-7B90-9D40-8049-C33BFF1FF0D8}"/>
                </a:ext>
              </a:extLst>
            </p:cNvPr>
            <p:cNvSpPr txBox="1"/>
            <p:nvPr/>
          </p:nvSpPr>
          <p:spPr>
            <a:xfrm>
              <a:off x="1441615" y="3860611"/>
              <a:ext cx="2189999" cy="991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700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커리어</a:t>
              </a:r>
              <a:endParaRPr lang="en-US" altLang="ko-KR" sz="1700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700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플랫폼</a:t>
              </a:r>
              <a:endParaRPr sz="1700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13" name="Google Shape;769;p55">
            <a:extLst>
              <a:ext uri="{FF2B5EF4-FFF2-40B4-BE49-F238E27FC236}">
                <a16:creationId xmlns:a16="http://schemas.microsoft.com/office/drawing/2014/main" id="{D318E1E7-FCB9-4C79-BF1B-615F7A842237}"/>
              </a:ext>
            </a:extLst>
          </p:cNvPr>
          <p:cNvGrpSpPr/>
          <p:nvPr/>
        </p:nvGrpSpPr>
        <p:grpSpPr>
          <a:xfrm>
            <a:off x="6367794" y="3866945"/>
            <a:ext cx="2109029" cy="2109029"/>
            <a:chOff x="1263413" y="3083150"/>
            <a:chExt cx="2546400" cy="2546400"/>
          </a:xfrm>
        </p:grpSpPr>
        <p:sp>
          <p:nvSpPr>
            <p:cNvPr id="14" name="Google Shape;770;p55">
              <a:extLst>
                <a:ext uri="{FF2B5EF4-FFF2-40B4-BE49-F238E27FC236}">
                  <a16:creationId xmlns:a16="http://schemas.microsoft.com/office/drawing/2014/main" id="{6C392057-E26A-1B8C-B2E2-439E9A222F72}"/>
                </a:ext>
              </a:extLst>
            </p:cNvPr>
            <p:cNvSpPr/>
            <p:nvPr/>
          </p:nvSpPr>
          <p:spPr>
            <a:xfrm>
              <a:off x="1263413" y="3083150"/>
              <a:ext cx="2546400" cy="2546400"/>
            </a:xfrm>
            <a:prstGeom prst="ellipse">
              <a:avLst/>
            </a:prstGeom>
            <a:solidFill>
              <a:srgbClr val="A5A5A5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5" name="Google Shape;771;p55">
              <a:extLst>
                <a:ext uri="{FF2B5EF4-FFF2-40B4-BE49-F238E27FC236}">
                  <a16:creationId xmlns:a16="http://schemas.microsoft.com/office/drawing/2014/main" id="{0685A58F-E67D-E5FF-C557-7AE7743D036D}"/>
                </a:ext>
              </a:extLst>
            </p:cNvPr>
            <p:cNvSpPr txBox="1"/>
            <p:nvPr/>
          </p:nvSpPr>
          <p:spPr>
            <a:xfrm>
              <a:off x="1441615" y="4097508"/>
              <a:ext cx="2189999" cy="5176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HR </a:t>
              </a:r>
              <a:r>
                <a:rPr lang="ko-KR" altLang="en-US" sz="1700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솔루션</a:t>
              </a:r>
              <a:endParaRPr sz="1700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grpSp>
        <p:nvGrpSpPr>
          <p:cNvPr id="16" name="Google Shape;769;p55">
            <a:extLst>
              <a:ext uri="{FF2B5EF4-FFF2-40B4-BE49-F238E27FC236}">
                <a16:creationId xmlns:a16="http://schemas.microsoft.com/office/drawing/2014/main" id="{BDB92E03-1FA2-661C-CFF8-28DB272CADC2}"/>
              </a:ext>
            </a:extLst>
          </p:cNvPr>
          <p:cNvGrpSpPr/>
          <p:nvPr/>
        </p:nvGrpSpPr>
        <p:grpSpPr>
          <a:xfrm>
            <a:off x="9020411" y="3866945"/>
            <a:ext cx="2109029" cy="2109029"/>
            <a:chOff x="1263413" y="3083150"/>
            <a:chExt cx="2546400" cy="2546400"/>
          </a:xfrm>
        </p:grpSpPr>
        <p:sp>
          <p:nvSpPr>
            <p:cNvPr id="17" name="Google Shape;770;p55">
              <a:extLst>
                <a:ext uri="{FF2B5EF4-FFF2-40B4-BE49-F238E27FC236}">
                  <a16:creationId xmlns:a16="http://schemas.microsoft.com/office/drawing/2014/main" id="{1AB50594-1A0B-28DA-8844-C7FDA9CB9A3F}"/>
                </a:ext>
              </a:extLst>
            </p:cNvPr>
            <p:cNvSpPr/>
            <p:nvPr/>
          </p:nvSpPr>
          <p:spPr>
            <a:xfrm>
              <a:off x="1263413" y="3083150"/>
              <a:ext cx="2546400" cy="2546400"/>
            </a:xfrm>
            <a:prstGeom prst="ellipse">
              <a:avLst/>
            </a:prstGeom>
            <a:solidFill>
              <a:srgbClr val="A5A5A5"/>
            </a:solidFill>
            <a:ln w="9525" cap="flat" cmpd="sng">
              <a:solidFill>
                <a:srgbClr val="A5A5A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8" name="Google Shape;771;p55">
              <a:extLst>
                <a:ext uri="{FF2B5EF4-FFF2-40B4-BE49-F238E27FC236}">
                  <a16:creationId xmlns:a16="http://schemas.microsoft.com/office/drawing/2014/main" id="{B935AAD4-9D62-B3B1-2F9A-E0BD978A64EA}"/>
                </a:ext>
              </a:extLst>
            </p:cNvPr>
            <p:cNvSpPr txBox="1"/>
            <p:nvPr/>
          </p:nvSpPr>
          <p:spPr>
            <a:xfrm>
              <a:off x="1441615" y="3860611"/>
              <a:ext cx="2189999" cy="991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4000" tIns="18000" rIns="54000" bIns="18000" anchor="ctr" anchorCtr="0">
              <a:sp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700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프리랜서 </a:t>
              </a:r>
              <a:endParaRPr lang="en-US" altLang="ko-KR" sz="1700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700" b="1" dirty="0">
                  <a:solidFill>
                    <a:schemeClr val="lt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Noto Sans"/>
                  <a:sym typeface="Noto Sans"/>
                </a:rPr>
                <a:t>매칭 플랫폼</a:t>
              </a:r>
              <a:endParaRPr sz="1700" b="1" dirty="0">
                <a:solidFill>
                  <a:schemeClr val="lt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Noto Sans"/>
                <a:sym typeface="Noto Sans"/>
              </a:endParaRPr>
            </a:p>
          </p:txBody>
        </p:sp>
      </p:grpSp>
      <p:sp>
        <p:nvSpPr>
          <p:cNvPr id="20" name="Google Shape;287;p30">
            <a:extLst>
              <a:ext uri="{FF2B5EF4-FFF2-40B4-BE49-F238E27FC236}">
                <a16:creationId xmlns:a16="http://schemas.microsoft.com/office/drawing/2014/main" id="{335E7859-9F8D-297C-C3BD-901C82932B93}"/>
              </a:ext>
            </a:extLst>
          </p:cNvPr>
          <p:cNvSpPr/>
          <p:nvPr/>
        </p:nvSpPr>
        <p:spPr>
          <a:xfrm rot="16200000">
            <a:off x="5961066" y="-4821172"/>
            <a:ext cx="270000" cy="11031300"/>
          </a:xfrm>
          <a:prstGeom prst="rightBracket">
            <a:avLst>
              <a:gd name="adj" fmla="val 0"/>
            </a:avLst>
          </a:prstGeom>
          <a:noFill/>
          <a:ln w="9525" cap="flat" cmpd="sng">
            <a:solidFill>
              <a:srgbClr val="2A2A2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+mn-ea"/>
              <a:ea typeface="+mn-ea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여기어때 잘난체">
      <a:majorFont>
        <a:latin typeface="Arial"/>
        <a:ea typeface="여기어때 잘난체"/>
        <a:cs typeface=""/>
      </a:majorFont>
      <a:minorFont>
        <a:latin typeface="Arial"/>
        <a:ea typeface="여기어때 잘난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2140</Words>
  <Application>Microsoft Office PowerPoint</Application>
  <PresentationFormat>와이드스크린</PresentationFormat>
  <Paragraphs>381</Paragraphs>
  <Slides>42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Noto Sans</vt:lpstr>
      <vt:lpstr>Arial</vt:lpstr>
      <vt:lpstr>Calibri</vt:lpstr>
      <vt:lpstr>여기어때 잘난체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Hayeon Lee</dc:creator>
  <cp:lastModifiedBy>Lee Hayeon</cp:lastModifiedBy>
  <cp:revision>84</cp:revision>
  <dcterms:modified xsi:type="dcterms:W3CDTF">2023-05-07T10:34:13Z</dcterms:modified>
</cp:coreProperties>
</file>